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86" r:id="rId4"/>
  </p:sldMasterIdLst>
  <p:notesMasterIdLst>
    <p:notesMasterId r:id="rId6"/>
  </p:notesMasterIdLst>
  <p:sldIdLst>
    <p:sldId id="256" r:id="rId5"/>
    <p:sldId id="259" r:id="rId7"/>
    <p:sldId id="258" r:id="rId8"/>
    <p:sldId id="272" r:id="rId9"/>
    <p:sldId id="374" r:id="rId10"/>
    <p:sldId id="343" r:id="rId11"/>
    <p:sldId id="376" r:id="rId12"/>
    <p:sldId id="375" r:id="rId13"/>
    <p:sldId id="445" r:id="rId14"/>
    <p:sldId id="282" r:id="rId15"/>
    <p:sldId id="404" r:id="rId16"/>
    <p:sldId id="405" r:id="rId17"/>
    <p:sldId id="330" r:id="rId18"/>
    <p:sldId id="451" r:id="rId19"/>
    <p:sldId id="454" r:id="rId20"/>
    <p:sldId id="455" r:id="rId21"/>
    <p:sldId id="452" r:id="rId22"/>
    <p:sldId id="453" r:id="rId23"/>
    <p:sldId id="425" r:id="rId24"/>
    <p:sldId id="407" r:id="rId25"/>
    <p:sldId id="409" r:id="rId26"/>
    <p:sldId id="331" r:id="rId27"/>
    <p:sldId id="446" r:id="rId28"/>
    <p:sldId id="447" r:id="rId29"/>
    <p:sldId id="448" r:id="rId30"/>
    <p:sldId id="362" r:id="rId31"/>
    <p:sldId id="363" r:id="rId32"/>
    <p:sldId id="424" r:id="rId33"/>
    <p:sldId id="443" r:id="rId34"/>
    <p:sldId id="28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282" y="36"/>
      </p:cViewPr>
      <p:guideLst>
        <p:guide orient="horz" pos="2258"/>
        <p:guide pos="3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3391-FAD5-44BF-8EC9-0DC308BEE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2A9DD9-85D7-4B69-AB3C-B663D5F283A7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2A9DD9-85D7-4B69-AB3C-B663D5F283A7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000">
              <a:schemeClr val="tx1">
                <a:lumMod val="75000"/>
                <a:lumOff val="2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>
            <a:off x="-706058" y="0"/>
            <a:ext cx="8540439" cy="7841884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4758244" y="1371601"/>
            <a:ext cx="5134356" cy="4426169"/>
          </a:xfrm>
          <a:custGeom>
            <a:avLst/>
            <a:gdLst>
              <a:gd name="connsiteX0" fmla="*/ 2567178 w 5134356"/>
              <a:gd name="connsiteY0" fmla="*/ 0 h 4426169"/>
              <a:gd name="connsiteX1" fmla="*/ 5134356 w 5134356"/>
              <a:gd name="connsiteY1" fmla="*/ 4426169 h 4426169"/>
              <a:gd name="connsiteX2" fmla="*/ 0 w 5134356"/>
              <a:gd name="connsiteY2" fmla="*/ 4426169 h 4426169"/>
              <a:gd name="connsiteX3" fmla="*/ 1071753 w 5134356"/>
              <a:gd name="connsiteY3" fmla="*/ 2578320 h 4426169"/>
              <a:gd name="connsiteX4" fmla="*/ 1237488 w 5134356"/>
              <a:gd name="connsiteY4" fmla="*/ 2578320 h 4426169"/>
              <a:gd name="connsiteX5" fmla="*/ 243078 w 5134356"/>
              <a:gd name="connsiteY5" fmla="*/ 4292819 h 4426169"/>
              <a:gd name="connsiteX6" fmla="*/ 4891278 w 5134356"/>
              <a:gd name="connsiteY6" fmla="*/ 4292819 h 4426169"/>
              <a:gd name="connsiteX7" fmla="*/ 2567178 w 5134356"/>
              <a:gd name="connsiteY7" fmla="*/ 285751 h 4426169"/>
              <a:gd name="connsiteX8" fmla="*/ 1867281 w 5134356"/>
              <a:gd name="connsiteY8" fmla="*/ 1492470 h 4426169"/>
              <a:gd name="connsiteX9" fmla="*/ 1701546 w 5134356"/>
              <a:gd name="connsiteY9" fmla="*/ 1492470 h 4426169"/>
              <a:gd name="connsiteX10" fmla="*/ 2567178 w 5134356"/>
              <a:gd name="connsiteY10" fmla="*/ 0 h 44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4356" h="4426169">
                <a:moveTo>
                  <a:pt x="2567178" y="0"/>
                </a:moveTo>
                <a:lnTo>
                  <a:pt x="5134356" y="4426169"/>
                </a:lnTo>
                <a:lnTo>
                  <a:pt x="0" y="4426169"/>
                </a:lnTo>
                <a:lnTo>
                  <a:pt x="1071753" y="2578320"/>
                </a:lnTo>
                <a:lnTo>
                  <a:pt x="1237488" y="2578320"/>
                </a:lnTo>
                <a:lnTo>
                  <a:pt x="243078" y="4292819"/>
                </a:lnTo>
                <a:lnTo>
                  <a:pt x="4891278" y="4292819"/>
                </a:lnTo>
                <a:lnTo>
                  <a:pt x="2567178" y="285751"/>
                </a:lnTo>
                <a:lnTo>
                  <a:pt x="1867281" y="1492470"/>
                </a:lnTo>
                <a:lnTo>
                  <a:pt x="1701546" y="1492470"/>
                </a:lnTo>
                <a:lnTo>
                  <a:pt x="25671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5863525" y="4838700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H="1">
            <a:off x="8578150" y="82771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H="1">
            <a:off x="5863525" y="4838700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0800000" flipH="1">
            <a:off x="8887713" y="841486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0800000">
            <a:off x="7017574" y="4740495"/>
            <a:ext cx="596646" cy="5143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8754363" y="749521"/>
            <a:ext cx="444246" cy="3829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9778300" y="2819191"/>
            <a:ext cx="413958" cy="35686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29095" y="3141345"/>
            <a:ext cx="49993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详细设计报告</a:t>
            </a:r>
            <a:endParaRPr lang="zh-CN" altLang="en-US" sz="6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9900" y="3959042"/>
            <a:ext cx="382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造字工房悦黑演示版细体" pitchFamily="50" charset="-122"/>
                <a:ea typeface="造字工房悦黑演示版细体" pitchFamily="50" charset="-122"/>
              </a:rPr>
              <a:t>G13-SkyCloud</a:t>
            </a:r>
            <a:r>
              <a:rPr lang="zh-CN" altLang="en-US" sz="2400" dirty="0">
                <a:latin typeface="造字工房悦黑演示版细体" pitchFamily="50" charset="-122"/>
                <a:ea typeface="造字工房悦黑演示版细体" pitchFamily="50" charset="-122"/>
              </a:rPr>
              <a:t>云存储系统</a:t>
            </a:r>
            <a:endParaRPr lang="zh-CN" altLang="en-US" sz="24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07143" y="1653613"/>
            <a:ext cx="315842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2018</a:t>
            </a:r>
            <a:endParaRPr lang="zh-CN" altLang="en-US" sz="100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 rot="10800000">
            <a:off x="10944701" y="1931670"/>
            <a:ext cx="1279048" cy="4926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29497" y="-29497"/>
            <a:ext cx="6449275" cy="3834581"/>
            <a:chOff x="-29497" y="-29497"/>
            <a:chExt cx="6449275" cy="3834581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323143" y="340453"/>
              <a:ext cx="6096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性能（</a:t>
              </a:r>
              <a:r>
                <a:rPr lang="zh-CN" altLang="en-US" sz="3200">
                  <a:sym typeface="+mn-ea"/>
                </a:rPr>
                <a:t>数据精确度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93240" y="1626235"/>
            <a:ext cx="7395210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 sz="2400"/>
              <a:t>该系统对精确度要求高，确保数据一致性，确保数据转换的及时准确，确保更新数据的即时准确，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对于用户的操作是按应精确到秒的文件大小，精确度为0.1M.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29497" y="-29497"/>
            <a:ext cx="6050495" cy="3834581"/>
            <a:chOff x="-29497" y="-29497"/>
            <a:chExt cx="6050495" cy="3834581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323143" y="340453"/>
              <a:ext cx="569785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性能（响应时间）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93240" y="1626235"/>
            <a:ext cx="7395210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en-US" altLang="zh-CN"/>
              <a:t>	</a:t>
            </a:r>
            <a:r>
              <a:rPr lang="en-US" altLang="zh-CN" sz="2400" b="1"/>
              <a:t>1.</a:t>
            </a:r>
            <a:r>
              <a:rPr lang="zh-CN" altLang="en-US" sz="2400"/>
              <a:t>响应时间必须要快，页面刷新时间不超过3s</a:t>
            </a:r>
            <a:endParaRPr lang="zh-CN" altLang="en-US" sz="2400"/>
          </a:p>
          <a:p>
            <a:r>
              <a:rPr lang="zh-CN" altLang="en-US" sz="2400"/>
              <a:t>更新处理时间需要快，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	</a:t>
            </a:r>
            <a:r>
              <a:rPr lang="en-US" altLang="zh-CN" sz="2400" b="1"/>
              <a:t>2.</a:t>
            </a:r>
            <a:r>
              <a:rPr lang="zh-CN" altLang="en-US" sz="2400"/>
              <a:t>删除文件操作的更新处理时间要精确到s</a:t>
            </a:r>
            <a:endParaRPr lang="zh-CN" altLang="en-US" sz="2400"/>
          </a:p>
          <a:p>
            <a:r>
              <a:rPr lang="zh-CN" altLang="en-US" sz="2400"/>
              <a:t>数据转换与传输时间：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 b="1"/>
              <a:t>	3.</a:t>
            </a:r>
            <a:r>
              <a:rPr lang="zh-CN" altLang="en-US" sz="2400"/>
              <a:t>因为网盘项目涉及到文件的上传与下载，所以转换速度必须越快越好。运行时间应精确到秒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29497" y="-29497"/>
            <a:ext cx="5636475" cy="3834581"/>
            <a:chOff x="-29497" y="-29497"/>
            <a:chExt cx="5636475" cy="3834581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323143" y="340453"/>
              <a:ext cx="52838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性能（</a:t>
              </a:r>
              <a:r>
                <a:rPr lang="zh-CN" altLang="en-US" sz="3200">
                  <a:sym typeface="+mn-ea"/>
                </a:rPr>
                <a:t>适应性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36750" y="2365375"/>
            <a:ext cx="83191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	</a:t>
            </a:r>
            <a:r>
              <a:rPr lang="zh-CN" altLang="en-US" sz="2400"/>
              <a:t>环境差异；本系统运行环境在浏览器中，所以用户的差异也在于浏览器。我们的需求是，无论用户用什么浏览器来查看我们的网站或者登陆我们的系统，都应该是统一的显示效果。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数据库设计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47010" y="1983740"/>
            <a:ext cx="70104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、sky_admin_user     系统管理员表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、Sky_user      用户表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、Sky_files     文件表</a:t>
            </a:r>
            <a:endParaRPr lang="zh-CN" altLang="en-US" sz="2400"/>
          </a:p>
          <a:p>
            <a:r>
              <a:rPr lang="en-US" altLang="zh-CN" sz="2400"/>
              <a:t>4</a:t>
            </a:r>
            <a:r>
              <a:rPr lang="zh-CN" altLang="en-US" sz="2400"/>
              <a:t>、Sky_groups     小组表</a:t>
            </a:r>
            <a:endParaRPr lang="zh-CN" altLang="en-US" sz="2400"/>
          </a:p>
          <a:p>
            <a:r>
              <a:rPr lang="en-US" altLang="zh-CN" sz="2400"/>
              <a:t>5</a:t>
            </a:r>
            <a:r>
              <a:rPr lang="zh-CN" altLang="en-US" sz="2400"/>
              <a:t>、Sky_relation       小组与成员之间关系表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运用</a:t>
            </a:r>
            <a:r>
              <a:rPr lang="en-US" altLang="zh-CN" sz="2400"/>
              <a:t>mysql</a:t>
            </a:r>
            <a:r>
              <a:rPr lang="zh-CN" altLang="en-US" sz="2400"/>
              <a:t>数据库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数据库设计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3" name="图片 2" descr="ECZER9~}~F[YZ@FVZO2DI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65" y="2035810"/>
            <a:ext cx="6637655" cy="4191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99105" y="147764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数据库设计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6" name="图片 5" descr="}0PTS~[FS_$ZIP_ZDT[_BR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687830"/>
            <a:ext cx="8596630" cy="4115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24810" y="13195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数据库设计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97555" y="12166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小组表</a:t>
            </a:r>
            <a:endParaRPr lang="zh-CN" altLang="en-US"/>
          </a:p>
        </p:txBody>
      </p:sp>
      <p:pic>
        <p:nvPicPr>
          <p:cNvPr id="3" name="图片 2" descr="G8L@G~AZN5_62DG`93YGM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65" y="2070100"/>
            <a:ext cx="7335520" cy="33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数据库设计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7" name="图片 6" descr="8LD$DGU)2C2SMIPQ)7~9Y8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95" y="1836420"/>
            <a:ext cx="6887210" cy="3966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62275" y="134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关系表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数据库设计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56000" y="27692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4" name="图片 3" descr="5LJ@H)$X0K59TRD3VAO@])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1776095"/>
            <a:ext cx="9535795" cy="39763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77770" y="1241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管理员表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9180" y="108648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注册界面：</a:t>
            </a:r>
            <a:endParaRPr lang="zh-CN" altLang="en-US" sz="2400"/>
          </a:p>
        </p:txBody>
      </p:sp>
      <p:pic>
        <p:nvPicPr>
          <p:cNvPr id="4" name="图片 3" descr="CGQ~HOW3N(Y_])%LD2[E}0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30" y="1657985"/>
            <a:ext cx="8799830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 rot="10800000">
            <a:off x="4351268" y="-983884"/>
            <a:ext cx="8540439" cy="7841884"/>
          </a:xfrm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>
            <a:off x="2709735" y="1751719"/>
            <a:ext cx="378006" cy="651735"/>
          </a:xfrm>
          <a:custGeom>
            <a:avLst/>
            <a:gdLst>
              <a:gd name="connsiteX0" fmla="*/ 338633 w 338633"/>
              <a:gd name="connsiteY0" fmla="*/ 0 h 583851"/>
              <a:gd name="connsiteX1" fmla="*/ 338633 w 338633"/>
              <a:gd name="connsiteY1" fmla="*/ 167751 h 583851"/>
              <a:gd name="connsiteX2" fmla="*/ 97295 w 338633"/>
              <a:gd name="connsiteY2" fmla="*/ 583851 h 583851"/>
              <a:gd name="connsiteX3" fmla="*/ 0 w 338633"/>
              <a:gd name="connsiteY3" fmla="*/ 583851 h 583851"/>
              <a:gd name="connsiteX4" fmla="*/ 338633 w 338633"/>
              <a:gd name="connsiteY4" fmla="*/ 0 h 5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633" h="583851">
                <a:moveTo>
                  <a:pt x="338633" y="0"/>
                </a:moveTo>
                <a:lnTo>
                  <a:pt x="338633" y="167751"/>
                </a:lnTo>
                <a:lnTo>
                  <a:pt x="97295" y="583851"/>
                </a:lnTo>
                <a:lnTo>
                  <a:pt x="0" y="583851"/>
                </a:lnTo>
                <a:lnTo>
                  <a:pt x="33863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1594691" y="1425419"/>
            <a:ext cx="3364603" cy="2900520"/>
          </a:xfrm>
          <a:custGeom>
            <a:avLst/>
            <a:gdLst>
              <a:gd name="connsiteX0" fmla="*/ 1507074 w 3014148"/>
              <a:gd name="connsiteY0" fmla="*/ 0 h 2598404"/>
              <a:gd name="connsiteX1" fmla="*/ 3014148 w 3014148"/>
              <a:gd name="connsiteY1" fmla="*/ 2598404 h 2598404"/>
              <a:gd name="connsiteX2" fmla="*/ 0 w 3014148"/>
              <a:gd name="connsiteY2" fmla="*/ 2598404 h 2598404"/>
              <a:gd name="connsiteX3" fmla="*/ 304277 w 3014148"/>
              <a:gd name="connsiteY3" fmla="*/ 2073789 h 2598404"/>
              <a:gd name="connsiteX4" fmla="*/ 401572 w 3014148"/>
              <a:gd name="connsiteY4" fmla="*/ 2073789 h 2598404"/>
              <a:gd name="connsiteX5" fmla="*/ 142700 w 3014148"/>
              <a:gd name="connsiteY5" fmla="*/ 2520120 h 2598404"/>
              <a:gd name="connsiteX6" fmla="*/ 2871448 w 3014148"/>
              <a:gd name="connsiteY6" fmla="*/ 2520120 h 2598404"/>
              <a:gd name="connsiteX7" fmla="*/ 1507074 w 3014148"/>
              <a:gd name="connsiteY7" fmla="*/ 167752 h 2598404"/>
              <a:gd name="connsiteX8" fmla="*/ 1337534 w 3014148"/>
              <a:gd name="connsiteY8" fmla="*/ 460062 h 2598404"/>
              <a:gd name="connsiteX9" fmla="*/ 1337534 w 3014148"/>
              <a:gd name="connsiteY9" fmla="*/ 292311 h 2598404"/>
              <a:gd name="connsiteX10" fmla="*/ 1507074 w 3014148"/>
              <a:gd name="connsiteY10" fmla="*/ 0 h 25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4148" h="2598404">
                <a:moveTo>
                  <a:pt x="1507074" y="0"/>
                </a:moveTo>
                <a:lnTo>
                  <a:pt x="3014148" y="2598404"/>
                </a:lnTo>
                <a:lnTo>
                  <a:pt x="0" y="2598404"/>
                </a:lnTo>
                <a:lnTo>
                  <a:pt x="304277" y="2073789"/>
                </a:lnTo>
                <a:lnTo>
                  <a:pt x="401572" y="2073789"/>
                </a:lnTo>
                <a:lnTo>
                  <a:pt x="142700" y="2520120"/>
                </a:lnTo>
                <a:lnTo>
                  <a:pt x="2871448" y="2520120"/>
                </a:lnTo>
                <a:lnTo>
                  <a:pt x="1507074" y="167752"/>
                </a:lnTo>
                <a:lnTo>
                  <a:pt x="1337534" y="460062"/>
                </a:lnTo>
                <a:lnTo>
                  <a:pt x="1337534" y="292311"/>
                </a:lnTo>
                <a:lnTo>
                  <a:pt x="15070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773094" y="1180051"/>
            <a:ext cx="461897" cy="8738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079228" y="4402991"/>
            <a:ext cx="461897" cy="8738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004042" y="1616980"/>
            <a:ext cx="230948" cy="4369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2022257" y="4236402"/>
            <a:ext cx="230948" cy="4369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>
            <a:off x="3087740" y="1781205"/>
            <a:ext cx="390989" cy="3370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2134530" y="4588955"/>
            <a:ext cx="291120" cy="25096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1327354" y="3266587"/>
            <a:ext cx="271271" cy="23385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52653" y="2278854"/>
            <a:ext cx="201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目录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9552" y="3310532"/>
            <a:ext cx="1866991" cy="44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latin typeface="造字工房悦黑演示版细体" pitchFamily="50" charset="-122"/>
                <a:ea typeface="造字工房悦黑演示版细体" pitchFamily="50" charset="-122"/>
              </a:rPr>
              <a:t>CONTENTS</a:t>
            </a:r>
            <a:endParaRPr lang="zh-CN" altLang="en-US" sz="20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>
            <a:off x="0" y="1"/>
            <a:ext cx="1279048" cy="492632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449532" y="2582730"/>
            <a:ext cx="356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项目背景简介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49705" y="3666640"/>
            <a:ext cx="34598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程序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描述</a:t>
            </a:r>
            <a:endParaRPr lang="zh-CN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650402" y="2582730"/>
            <a:ext cx="524037" cy="52403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19674" y="2644778"/>
            <a:ext cx="58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669452" y="3726517"/>
            <a:ext cx="524037" cy="52403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39055" y="3726517"/>
            <a:ext cx="58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9180" y="108648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登陆界面：</a:t>
            </a:r>
            <a:endParaRPr lang="zh-CN" altLang="en-US" sz="2400"/>
          </a:p>
        </p:txBody>
      </p:sp>
      <p:pic>
        <p:nvPicPr>
          <p:cNvPr id="3" name="图片 2" descr="JQ29Q8XHL}3P(O@37UV]6B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687830"/>
            <a:ext cx="8654415" cy="4901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9180" y="108648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搜索文件界面：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60525"/>
            <a:ext cx="9036050" cy="508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5233885" cy="3834581"/>
            <a:chOff x="-29497" y="-29497"/>
            <a:chExt cx="523388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88124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关键算法设计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052445" y="1626235"/>
            <a:ext cx="58578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通过                                            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1.</a:t>
            </a:r>
            <a:r>
              <a:rPr lang="zh-CN" altLang="en-US" sz="2800"/>
              <a:t>Spring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2.</a:t>
            </a:r>
            <a:r>
              <a:rPr lang="zh-CN" altLang="en-US" sz="2800"/>
              <a:t> Struts</a:t>
            </a:r>
            <a:r>
              <a:rPr lang="en-US" altLang="zh-CN" sz="2800"/>
              <a:t>2</a:t>
            </a:r>
            <a:endParaRPr lang="en-US" altLang="zh-CN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3</a:t>
            </a:r>
            <a:r>
              <a:rPr lang="zh-CN" altLang="en-US" sz="2800"/>
              <a:t>、Mybatis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zh-CN" altLang="en-US" sz="2800"/>
              <a:t>等架构进行对各种文件、成员、小组进行操作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程序逻辑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46480" y="942340"/>
            <a:ext cx="3961130" cy="57543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000"/>
              <a:t>1</a:t>
            </a:r>
            <a:r>
              <a:rPr lang="zh-CN" altLang="en-US" sz="1000"/>
              <a:t>、增加成员seq</a:t>
            </a:r>
            <a:endParaRPr lang="zh-CN" altLang="en-US" sz="1000"/>
          </a:p>
          <a:p>
            <a:pPr algn="l"/>
            <a:r>
              <a:rPr lang="zh-CN" altLang="en-US" sz="1000"/>
              <a:t>连接数据库</a:t>
            </a:r>
            <a:endParaRPr lang="zh-CN" altLang="en-US" sz="1000"/>
          </a:p>
          <a:p>
            <a:pPr algn="l"/>
            <a:r>
              <a:rPr lang="zh-CN" altLang="en-US" sz="1000"/>
              <a:t>创建sql语句（增加成员的sql语句）</a:t>
            </a:r>
            <a:endParaRPr lang="zh-CN" altLang="en-US" sz="1000"/>
          </a:p>
          <a:p>
            <a:pPr algn="l"/>
            <a:r>
              <a:rPr lang="zh-CN" altLang="en-US" sz="1000"/>
              <a:t>输入成员名并赋值给成员名变量</a:t>
            </a:r>
            <a:endParaRPr lang="zh-CN" altLang="en-US" sz="1000"/>
          </a:p>
          <a:p>
            <a:pPr algn="l"/>
            <a:r>
              <a:rPr lang="zh-CN" altLang="en-US" sz="1000"/>
              <a:t>验证成员名seq</a:t>
            </a:r>
            <a:endParaRPr lang="zh-CN" altLang="en-US" sz="1000"/>
          </a:p>
          <a:p>
            <a:pPr algn="l"/>
            <a:r>
              <a:rPr lang="zh-CN" altLang="en-US" sz="1000"/>
              <a:t>创建sql语句（验证的sql语句）</a:t>
            </a:r>
            <a:endParaRPr lang="zh-CN" altLang="en-US" sz="1000"/>
          </a:p>
          <a:p>
            <a:pPr algn="l"/>
            <a:r>
              <a:rPr lang="zh-CN" altLang="en-US" sz="1000"/>
              <a:t>将成员名赋值给sql语句进行验证</a:t>
            </a:r>
            <a:endParaRPr lang="zh-CN" altLang="en-US" sz="1000"/>
          </a:p>
          <a:p>
            <a:pPr algn="l"/>
            <a:r>
              <a:rPr lang="zh-CN" altLang="en-US" sz="1000"/>
              <a:t>执行sql语句</a:t>
            </a:r>
            <a:endParaRPr lang="zh-CN" altLang="en-US" sz="1000"/>
          </a:p>
          <a:p>
            <a:pPr algn="l"/>
            <a:r>
              <a:rPr lang="zh-CN" altLang="en-US" sz="1000"/>
              <a:t>验证成员名end</a:t>
            </a:r>
            <a:endParaRPr lang="zh-CN" altLang="en-US" sz="1000"/>
          </a:p>
          <a:p>
            <a:pPr algn="l"/>
            <a:r>
              <a:rPr lang="en-US" altLang="zh-CN" sz="1000"/>
              <a:t>	</a:t>
            </a:r>
            <a:r>
              <a:rPr lang="zh-CN" altLang="en-US" sz="1000"/>
              <a:t>将成员名赋值给sql语句进行增加</a:t>
            </a:r>
            <a:endParaRPr lang="zh-CN" altLang="en-US" sz="1000"/>
          </a:p>
          <a:p>
            <a:pPr algn="l"/>
            <a:r>
              <a:rPr lang="zh-CN" altLang="en-US" sz="1000"/>
              <a:t>	执行sql语句</a:t>
            </a:r>
            <a:endParaRPr lang="zh-CN" altLang="en-US" sz="1000"/>
          </a:p>
          <a:p>
            <a:pPr algn="l"/>
            <a:r>
              <a:rPr lang="zh-CN" altLang="en-US" sz="1000"/>
              <a:t>释放数据库</a:t>
            </a:r>
            <a:endParaRPr lang="zh-CN" altLang="en-US" sz="1000"/>
          </a:p>
          <a:p>
            <a:pPr algn="l"/>
            <a:r>
              <a:rPr lang="zh-CN" altLang="en-US" sz="1000"/>
              <a:t>增加成员end</a:t>
            </a:r>
            <a:endParaRPr lang="zh-CN" altLang="en-US" sz="1000"/>
          </a:p>
          <a:p>
            <a:pPr algn="l"/>
            <a:r>
              <a:rPr lang="en-US" altLang="zh-CN" sz="1000"/>
              <a:t>2</a:t>
            </a:r>
            <a:r>
              <a:rPr lang="zh-CN" altLang="en-US" sz="1000"/>
              <a:t>、Read username</a:t>
            </a:r>
            <a:endParaRPr lang="zh-CN" altLang="en-US" sz="1000"/>
          </a:p>
          <a:p>
            <a:pPr algn="l"/>
            <a:r>
              <a:rPr lang="zh-CN" altLang="en-US" sz="1000"/>
              <a:t>Read filename</a:t>
            </a:r>
            <a:endParaRPr lang="zh-CN" altLang="en-US" sz="1000"/>
          </a:p>
          <a:p>
            <a:pPr algn="l"/>
            <a:r>
              <a:rPr lang="zh-CN" altLang="en-US" sz="1000"/>
              <a:t>If username不为空，且已登陆 then</a:t>
            </a:r>
            <a:endParaRPr lang="zh-CN" altLang="en-US" sz="1000"/>
          </a:p>
          <a:p>
            <a:pPr algn="l"/>
            <a:r>
              <a:rPr lang="en-US" altLang="zh-CN" sz="1000"/>
              <a:t>	</a:t>
            </a:r>
            <a:r>
              <a:rPr lang="zh-CN" altLang="en-US" sz="1000"/>
              <a:t>Read list</a:t>
            </a:r>
            <a:endParaRPr lang="zh-CN" altLang="en-US" sz="1000"/>
          </a:p>
          <a:p>
            <a:pPr algn="l"/>
            <a:r>
              <a:rPr lang="en-US" altLang="zh-CN" sz="1000"/>
              <a:t>	</a:t>
            </a:r>
            <a:r>
              <a:rPr lang="zh-CN" altLang="en-US" sz="1000"/>
              <a:t>Do 根据list拿到每页的数据，每个元素就是一条记录</a:t>
            </a:r>
            <a:endParaRPr lang="zh-CN" altLang="en-US" sz="1000"/>
          </a:p>
          <a:p>
            <a:pPr algn="l"/>
            <a:r>
              <a:rPr lang="en-US" altLang="zh-CN" sz="1000"/>
              <a:t>3</a:t>
            </a:r>
            <a:r>
              <a:rPr lang="zh-CN" altLang="en-US" sz="1000"/>
              <a:t>、Read username</a:t>
            </a:r>
            <a:endParaRPr lang="zh-CN" altLang="en-US" sz="1000"/>
          </a:p>
          <a:p>
            <a:pPr algn="l"/>
            <a:r>
              <a:rPr lang="zh-CN" altLang="en-US" sz="1000"/>
              <a:t>Read filename</a:t>
            </a:r>
            <a:endParaRPr lang="zh-CN" altLang="en-US" sz="1000"/>
          </a:p>
          <a:p>
            <a:pPr algn="l"/>
            <a:r>
              <a:rPr lang="zh-CN" altLang="en-US" sz="1000"/>
              <a:t>If username不为空，且已登陆 then</a:t>
            </a:r>
            <a:endParaRPr lang="zh-CN" altLang="en-US" sz="1000"/>
          </a:p>
          <a:p>
            <a:pPr algn="l"/>
            <a:r>
              <a:rPr lang="en-US" altLang="zh-CN" sz="1000"/>
              <a:t>	</a:t>
            </a:r>
            <a:r>
              <a:rPr lang="zh-CN" altLang="en-US" sz="1000"/>
              <a:t>Do 调用管理员所有文件搜索模块</a:t>
            </a:r>
            <a:endParaRPr lang="zh-CN" altLang="en-US" sz="1000"/>
          </a:p>
          <a:p>
            <a:pPr algn="l"/>
            <a:r>
              <a:rPr lang="en-US" altLang="zh-CN" sz="1000"/>
              <a:t>	</a:t>
            </a:r>
            <a:r>
              <a:rPr lang="zh-CN" altLang="en-US" sz="1000"/>
              <a:t>删除数据库的文件记录</a:t>
            </a:r>
            <a:endParaRPr lang="zh-CN" altLang="en-US" sz="1000"/>
          </a:p>
          <a:p>
            <a:pPr algn="l"/>
            <a:r>
              <a:rPr lang="en-US" altLang="zh-CN" sz="1000"/>
              <a:t>	</a:t>
            </a:r>
            <a:r>
              <a:rPr lang="zh-CN" altLang="en-US" sz="1000"/>
              <a:t>从硬盘上删除文件</a:t>
            </a:r>
            <a:endParaRPr lang="zh-CN" altLang="en-US" sz="1000"/>
          </a:p>
          <a:p>
            <a:pPr algn="l"/>
            <a:r>
              <a:rPr lang="en-US" altLang="zh-CN" sz="1000"/>
              <a:t>4</a:t>
            </a:r>
            <a:r>
              <a:rPr lang="zh-CN" altLang="en-US" sz="1000"/>
              <a:t>、</a:t>
            </a:r>
            <a:r>
              <a:rPr lang="zh-CN" altLang="en-US" sz="1000">
                <a:sym typeface="+mn-ea"/>
              </a:rPr>
              <a:t>创建小组seq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输入小组名并赋值给小组名变量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连接数据库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创建sql语句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将小组名并赋值给sql语句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	执行sql语句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增加成员iter until 增加成员结束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调用增加成员模块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	增加成员end 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	释放数据库</a:t>
            </a:r>
            <a:endParaRPr lang="zh-CN" altLang="en-US" sz="1000"/>
          </a:p>
          <a:p>
            <a:pPr algn="l"/>
            <a:r>
              <a:rPr lang="zh-CN" altLang="en-US" sz="1000">
                <a:sym typeface="+mn-ea"/>
              </a:rPr>
              <a:t>创建小组end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23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30" y="450215"/>
            <a:ext cx="2745740" cy="291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13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58" y="3711258"/>
            <a:ext cx="1590675" cy="105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图片 1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13" y="4976813"/>
            <a:ext cx="1704975" cy="115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945" y="942340"/>
            <a:ext cx="2397760" cy="4538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程序逻辑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56945" y="942340"/>
            <a:ext cx="4511040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/>
              <a:t>1</a:t>
            </a:r>
            <a:r>
              <a:rPr lang="zh-CN" altLang="en-US" sz="1200"/>
              <a:t>、增加成员seq</a:t>
            </a:r>
            <a:endParaRPr lang="zh-CN" altLang="en-US" sz="1200"/>
          </a:p>
          <a:p>
            <a:pPr algn="l"/>
            <a:r>
              <a:rPr lang="zh-CN" altLang="en-US" sz="1200"/>
              <a:t>连接数据库</a:t>
            </a:r>
            <a:endParaRPr lang="zh-CN" altLang="en-US" sz="1200"/>
          </a:p>
          <a:p>
            <a:pPr algn="l"/>
            <a:r>
              <a:rPr lang="zh-CN" altLang="en-US" sz="1200"/>
              <a:t>创建sql语句（增加成员的sql语句）</a:t>
            </a:r>
            <a:endParaRPr lang="zh-CN" altLang="en-US" sz="1200"/>
          </a:p>
          <a:p>
            <a:pPr algn="l"/>
            <a:r>
              <a:rPr lang="zh-CN" altLang="en-US" sz="1200"/>
              <a:t>输入成员名并赋值给成员名变量</a:t>
            </a:r>
            <a:endParaRPr lang="zh-CN" altLang="en-US" sz="1200"/>
          </a:p>
          <a:p>
            <a:pPr algn="l"/>
            <a:r>
              <a:rPr lang="zh-CN" altLang="en-US" sz="1200"/>
              <a:t>验证成员名seq</a:t>
            </a:r>
            <a:endParaRPr lang="zh-CN" altLang="en-US" sz="1200"/>
          </a:p>
          <a:p>
            <a:pPr algn="l"/>
            <a:r>
              <a:rPr lang="zh-CN" altLang="en-US" sz="1200"/>
              <a:t>创建sql语句（验证的sql语句）</a:t>
            </a:r>
            <a:endParaRPr lang="zh-CN" altLang="en-US" sz="1200"/>
          </a:p>
          <a:p>
            <a:pPr algn="l"/>
            <a:r>
              <a:rPr lang="zh-CN" altLang="en-US" sz="1200"/>
              <a:t>将成员名赋值给sql语句进行验证</a:t>
            </a:r>
            <a:endParaRPr lang="zh-CN" altLang="en-US" sz="1200"/>
          </a:p>
          <a:p>
            <a:pPr algn="l"/>
            <a:r>
              <a:rPr lang="zh-CN" altLang="en-US" sz="1200"/>
              <a:t>执行sql语句</a:t>
            </a:r>
            <a:endParaRPr lang="zh-CN" altLang="en-US" sz="1200"/>
          </a:p>
          <a:p>
            <a:pPr algn="l"/>
            <a:r>
              <a:rPr lang="zh-CN" altLang="en-US" sz="1200"/>
              <a:t>验证成员名end</a:t>
            </a:r>
            <a:endParaRPr lang="zh-CN" altLang="en-US" sz="1200"/>
          </a:p>
          <a:p>
            <a:pPr algn="l"/>
            <a:r>
              <a:rPr lang="zh-CN" altLang="en-US" sz="1200"/>
              <a:t>将成员名赋值给sql语句进行增加</a:t>
            </a:r>
            <a:endParaRPr lang="zh-CN" altLang="en-US" sz="1200"/>
          </a:p>
          <a:p>
            <a:pPr algn="l"/>
            <a:r>
              <a:rPr lang="zh-CN" altLang="en-US" sz="1200"/>
              <a:t>	执行sql语句</a:t>
            </a:r>
            <a:endParaRPr lang="zh-CN" altLang="en-US" sz="1200"/>
          </a:p>
          <a:p>
            <a:pPr algn="l"/>
            <a:r>
              <a:rPr lang="zh-CN" altLang="en-US" sz="1200"/>
              <a:t>释放数据库</a:t>
            </a:r>
            <a:endParaRPr lang="zh-CN" altLang="en-US" sz="1200"/>
          </a:p>
          <a:p>
            <a:pPr algn="l"/>
            <a:r>
              <a:rPr lang="zh-CN" altLang="en-US" sz="1200"/>
              <a:t>增加成员end</a:t>
            </a:r>
            <a:endParaRPr lang="zh-CN" altLang="en-US" sz="1200"/>
          </a:p>
          <a:p>
            <a:pPr algn="l"/>
            <a:r>
              <a:rPr lang="en-US" altLang="zh-CN" sz="1200"/>
              <a:t>2</a:t>
            </a:r>
            <a:r>
              <a:rPr lang="zh-CN" altLang="en-US" sz="1200"/>
              <a:t>、Read username</a:t>
            </a:r>
            <a:endParaRPr lang="zh-CN" altLang="en-US" sz="1200"/>
          </a:p>
          <a:p>
            <a:pPr algn="l"/>
            <a:r>
              <a:rPr lang="zh-CN" altLang="en-US" sz="1200"/>
              <a:t>Read filename</a:t>
            </a:r>
            <a:endParaRPr lang="zh-CN" altLang="en-US" sz="1200"/>
          </a:p>
          <a:p>
            <a:pPr algn="l"/>
            <a:r>
              <a:rPr lang="zh-CN" altLang="en-US" sz="1200"/>
              <a:t>If username不为空，且已登陆 then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Do 根据filename删除数据库的文件记录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Do 从硬盘上删除该文件</a:t>
            </a:r>
            <a:endParaRPr lang="zh-CN" altLang="en-US" sz="1200"/>
          </a:p>
          <a:p>
            <a:pPr algn="l"/>
            <a:r>
              <a:rPr lang="zh-CN" altLang="en-US" sz="1200"/>
              <a:t>Else 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Print “该文件可能不属于你”</a:t>
            </a:r>
            <a:endParaRPr lang="zh-CN" altLang="en-US" sz="1200"/>
          </a:p>
          <a:p>
            <a:pPr algn="l"/>
            <a:r>
              <a:rPr lang="zh-CN" altLang="en-US" sz="1200"/>
              <a:t>Read username</a:t>
            </a:r>
            <a:endParaRPr lang="zh-CN" altLang="en-US" sz="1200"/>
          </a:p>
          <a:p>
            <a:pPr algn="l"/>
            <a:r>
              <a:rPr lang="zh-CN" altLang="en-US" sz="1200"/>
              <a:t>Read password</a:t>
            </a:r>
            <a:endParaRPr lang="zh-CN" altLang="en-US" sz="1200"/>
          </a:p>
          <a:p>
            <a:pPr algn="l"/>
            <a:r>
              <a:rPr lang="en-US" altLang="zh-CN" sz="1200"/>
              <a:t>3</a:t>
            </a:r>
            <a:r>
              <a:rPr lang="zh-CN" altLang="en-US" sz="1200"/>
              <a:t>、Do 检查数据库中是否有该用户</a:t>
            </a:r>
            <a:endParaRPr lang="zh-CN" altLang="en-US" sz="1200"/>
          </a:p>
          <a:p>
            <a:pPr algn="l"/>
            <a:r>
              <a:rPr lang="zh-CN" altLang="en-US" sz="1200"/>
              <a:t>If  username 不为空 then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Do 创建一个session域，把username放入该域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Do 跳转到用户界面</a:t>
            </a:r>
            <a:endParaRPr lang="zh-CN" altLang="en-US" sz="1200"/>
          </a:p>
          <a:p>
            <a:pPr algn="l"/>
            <a:r>
              <a:rPr lang="zh-CN" altLang="en-US" sz="1200"/>
              <a:t>Else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Do 返回登陆失败信息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23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40" y="358775"/>
            <a:ext cx="2999105" cy="3181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10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63" y="3823970"/>
            <a:ext cx="2714625" cy="1409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程序逻辑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6435" y="942340"/>
            <a:ext cx="5441315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/>
              <a:t>1</a:t>
            </a:r>
            <a:r>
              <a:rPr lang="zh-CN" altLang="en-US" sz="1200"/>
              <a:t>、用户注册：</a:t>
            </a:r>
            <a:endParaRPr lang="zh-CN" altLang="en-US" sz="1200"/>
          </a:p>
          <a:p>
            <a:pPr algn="l"/>
            <a:r>
              <a:rPr lang="zh-CN" altLang="en-US" sz="1200"/>
              <a:t>	读入username字符串</a:t>
            </a:r>
            <a:endParaRPr lang="zh-CN" altLang="en-US" sz="1200"/>
          </a:p>
          <a:p>
            <a:pPr algn="l"/>
            <a:r>
              <a:rPr lang="zh-CN" altLang="en-US" sz="1200"/>
              <a:t>	读入password字符串</a:t>
            </a:r>
            <a:endParaRPr lang="zh-CN" altLang="en-US" sz="1200"/>
          </a:p>
          <a:p>
            <a:pPr algn="l"/>
            <a:r>
              <a:rPr lang="zh-CN" altLang="en-US" sz="1200"/>
              <a:t>	分析username字符串</a:t>
            </a:r>
            <a:endParaRPr lang="zh-CN" altLang="en-US" sz="1200"/>
          </a:p>
          <a:p>
            <a:pPr algn="l"/>
            <a:r>
              <a:rPr lang="zh-CN" altLang="en-US" sz="1200"/>
              <a:t>	If username.length&lt;6&amp;&amp;username&gt;20&amp;&amp;</a:t>
            </a:r>
            <a:endParaRPr lang="zh-CN" altLang="en-US" sz="1200"/>
          </a:p>
          <a:p>
            <a:pPr algn="l"/>
            <a:r>
              <a:rPr lang="zh-CN" altLang="en-US" sz="1200"/>
              <a:t>		 Printf(“输入的用户名不合法”)</a:t>
            </a:r>
            <a:endParaRPr lang="zh-CN" altLang="en-US" sz="1200"/>
          </a:p>
          <a:p>
            <a:pPr algn="l"/>
            <a:r>
              <a:rPr lang="zh-CN" altLang="en-US" sz="1200"/>
              <a:t>	Else</a:t>
            </a:r>
            <a:endParaRPr lang="zh-CN" altLang="en-US" sz="1200"/>
          </a:p>
          <a:p>
            <a:pPr algn="l"/>
            <a:r>
              <a:rPr lang="en-US" altLang="zh-CN" sz="1200"/>
              <a:t>2</a:t>
            </a:r>
            <a:r>
              <a:rPr lang="zh-CN" altLang="en-US" sz="1200"/>
              <a:t>、Do  创建一个目录	</a:t>
            </a:r>
            <a:endParaRPr lang="zh-CN" altLang="en-US" sz="1200"/>
          </a:p>
          <a:p>
            <a:pPr algn="l"/>
            <a:r>
              <a:rPr lang="zh-CN" altLang="en-US" sz="1200"/>
              <a:t>		Printf 注册成功</a:t>
            </a:r>
            <a:endParaRPr lang="zh-CN" altLang="en-US" sz="1200"/>
          </a:p>
          <a:p>
            <a:pPr algn="l"/>
            <a:r>
              <a:rPr lang="zh-CN" altLang="en-US" sz="1200"/>
              <a:t>选择文件</a:t>
            </a:r>
            <a:endParaRPr lang="zh-CN" altLang="en-US" sz="1200"/>
          </a:p>
          <a:p>
            <a:pPr algn="l"/>
            <a:r>
              <a:rPr lang="zh-CN" altLang="en-US" sz="1200"/>
              <a:t>	检查文件大小</a:t>
            </a:r>
            <a:endParaRPr lang="zh-CN" altLang="en-US" sz="1200"/>
          </a:p>
          <a:p>
            <a:pPr algn="l"/>
            <a:r>
              <a:rPr lang="zh-CN" altLang="en-US" sz="1200"/>
              <a:t>	检查用户权限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	If 文件大小超出限制</a:t>
            </a:r>
            <a:endParaRPr lang="zh-CN" altLang="en-US" sz="1200"/>
          </a:p>
          <a:p>
            <a:pPr algn="l"/>
            <a:r>
              <a:rPr lang="zh-CN" altLang="en-US" sz="1200"/>
              <a:t>		Printf 文件太大</a:t>
            </a:r>
            <a:endParaRPr lang="zh-CN" altLang="en-US" sz="1200"/>
          </a:p>
          <a:p>
            <a:pPr algn="l"/>
            <a:r>
              <a:rPr lang="zh-CN" altLang="en-US" sz="1200"/>
              <a:t>	Else</a:t>
            </a:r>
            <a:endParaRPr lang="zh-CN" altLang="en-US" sz="1200"/>
          </a:p>
          <a:p>
            <a:pPr algn="l"/>
            <a:r>
              <a:rPr lang="zh-CN" altLang="en-US" sz="1200"/>
              <a:t>				do  将文件存到用户目录</a:t>
            </a:r>
            <a:endParaRPr lang="zh-CN" altLang="en-US" sz="1200"/>
          </a:p>
          <a:p>
            <a:pPr algn="l"/>
            <a:r>
              <a:rPr lang="zh-CN" altLang="en-US" sz="1200"/>
              <a:t>printf上传成功</a:t>
            </a:r>
            <a:endParaRPr lang="zh-CN" altLang="en-US" sz="1200"/>
          </a:p>
          <a:p>
            <a:pPr algn="l"/>
            <a:r>
              <a:rPr lang="en-US" altLang="zh-CN" sz="1200"/>
              <a:t>3</a:t>
            </a:r>
            <a:r>
              <a:rPr lang="zh-CN" altLang="en-US" sz="1200"/>
              <a:t>、查看个人信息</a:t>
            </a:r>
            <a:endParaRPr lang="zh-CN" altLang="en-US" sz="1200"/>
          </a:p>
          <a:p>
            <a:pPr algn="l"/>
            <a:r>
              <a:rPr lang="zh-CN" altLang="en-US" sz="1200"/>
              <a:t>Read username</a:t>
            </a:r>
            <a:endParaRPr lang="zh-CN" altLang="en-US" sz="1200"/>
          </a:p>
          <a:p>
            <a:pPr algn="l"/>
            <a:r>
              <a:rPr lang="zh-CN" altLang="en-US" sz="1200"/>
              <a:t>If username不为空，且已登陆 then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Do 根据username获得数据库的用户信息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Print 用户信息</a:t>
            </a:r>
            <a:endParaRPr lang="zh-CN" altLang="en-US" sz="1200"/>
          </a:p>
          <a:p>
            <a:pPr algn="l"/>
            <a:r>
              <a:rPr lang="zh-CN" altLang="en-US" sz="1200"/>
              <a:t>Else </a:t>
            </a:r>
            <a:endParaRPr lang="zh-CN" altLang="en-US" sz="1200"/>
          </a:p>
          <a:p>
            <a:pPr algn="l"/>
            <a:r>
              <a:rPr lang="en-US" altLang="zh-CN" sz="1200"/>
              <a:t>	</a:t>
            </a:r>
            <a:r>
              <a:rPr lang="zh-CN" altLang="en-US" sz="1200"/>
              <a:t>Print “该文件可能不属于你”</a:t>
            </a:r>
            <a:endParaRPr lang="zh-CN" altLang="en-US" sz="1200"/>
          </a:p>
        </p:txBody>
      </p:sp>
      <p:pic>
        <p:nvPicPr>
          <p:cNvPr id="36" name="图片 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0" y="134620"/>
            <a:ext cx="3124200" cy="354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图片 6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18" y="3913823"/>
            <a:ext cx="3286125" cy="294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9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650" y="838835"/>
            <a:ext cx="2609850" cy="1371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限制条件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7090" y="1622425"/>
            <a:ext cx="437959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条件：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	</a:t>
            </a:r>
            <a:r>
              <a:rPr lang="en-US" altLang="zh-CN" sz="2400"/>
              <a:t>1</a:t>
            </a:r>
            <a:r>
              <a:rPr lang="zh-CN" altLang="en-US" sz="2400"/>
              <a:t>、拥有项目所需要的工具及开发环境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	2</a:t>
            </a:r>
            <a:r>
              <a:rPr lang="zh-CN" altLang="en-US" sz="2400"/>
              <a:t>、拥有自己的服务器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53150" y="1622425"/>
            <a:ext cx="512254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限制：</a:t>
            </a:r>
            <a:endParaRPr lang="zh-CN" altLang="en-US" sz="2400"/>
          </a:p>
          <a:p>
            <a:pPr algn="l"/>
            <a:r>
              <a:rPr lang="zh-CN" altLang="en-US" sz="2400"/>
              <a:t>	</a:t>
            </a:r>
            <a:endParaRPr lang="zh-CN" altLang="en-US" sz="2400"/>
          </a:p>
          <a:p>
            <a:pPr algn="l"/>
            <a:r>
              <a:rPr lang="en-US" altLang="zh-CN" sz="2400"/>
              <a:t>	1</a:t>
            </a:r>
            <a:r>
              <a:rPr lang="zh-CN" altLang="en-US" sz="2400"/>
              <a:t>、时间限制：2018年6月27日前完成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	2</a:t>
            </a:r>
            <a:r>
              <a:rPr lang="zh-CN" altLang="en-US" sz="2400"/>
              <a:t>、资金限制：无任何资金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	3</a:t>
            </a:r>
            <a:r>
              <a:rPr lang="zh-CN" altLang="en-US" sz="2400"/>
              <a:t>、人力限制：整个项目只有三名人员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47912" y="-11082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测试要点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graphicFrame>
        <p:nvGraphicFramePr>
          <p:cNvPr id="3" name="表格 2"/>
          <p:cNvGraphicFramePr/>
          <p:nvPr/>
        </p:nvGraphicFramePr>
        <p:xfrm>
          <a:off x="2604770" y="1257300"/>
          <a:ext cx="6341110" cy="4906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1110"/>
              </a:tblGrid>
              <a:tr h="56578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是否正常访问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88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是否正常登陆注册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24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是否正常上传文件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561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是否正常下载文件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88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是否能搜索到文件并列出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流程测试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561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是否能创建小组并组内分享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88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是否实现了用户限制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24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数据库是否正常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88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访问速度和稳定性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624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11</a:t>
                      </a:r>
                      <a:r>
                        <a:rPr lang="zh-CN" altLang="en-US" sz="1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兼容性与回归性</a:t>
                      </a:r>
                      <a:endParaRPr lang="en-US" altLang="en-US" sz="1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会议记录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2" name="图片 1" descr="I(DF~(SY@@[4`7IU7$MIU]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80" y="895350"/>
            <a:ext cx="7452995" cy="550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6458800" cy="3834581"/>
            <a:chOff x="-29497" y="-29497"/>
            <a:chExt cx="645880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610616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组员任务分工及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评分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graphicFrame>
        <p:nvGraphicFramePr>
          <p:cNvPr id="3" name="表格 2"/>
          <p:cNvGraphicFramePr/>
          <p:nvPr/>
        </p:nvGraphicFramePr>
        <p:xfrm>
          <a:off x="1738630" y="1269365"/>
          <a:ext cx="8714740" cy="4330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685"/>
                <a:gridCol w="2178685"/>
                <a:gridCol w="2178685"/>
                <a:gridCol w="2178685"/>
              </a:tblGrid>
              <a:tr h="14433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4433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            本次任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            务分工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sym typeface="+mn-ea"/>
                        </a:rPr>
                        <a:t>完成详细设计书、PPT</a:t>
                      </a:r>
                      <a:endParaRPr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800">
                          <a:sym typeface="+mn-ea"/>
                        </a:rPr>
                        <a:t>及几个模块的伪代码和图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sz="1800">
                          <a:sym typeface="+mn-ea"/>
                        </a:rPr>
                        <a:t>完成几个模块的伪代码和图</a:t>
                      </a:r>
                      <a:endParaRPr sz="1800">
                        <a:sym typeface="+mn-ea"/>
                      </a:endParaRPr>
                    </a:p>
                    <a:p>
                      <a:pPr algn="l"/>
                      <a:endParaRPr sz="1800">
                        <a:sym typeface="+mn-ea"/>
                      </a:endParaRPr>
                    </a:p>
                    <a:p>
                      <a:pPr algn="l"/>
                      <a:r>
                        <a:rPr sz="1800">
                          <a:sym typeface="+mn-ea"/>
                        </a:rPr>
                        <a:t>还有翻转PPT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完成几个模块的伪代码和图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还有界面原型的修改</a:t>
                      </a:r>
                      <a:endParaRPr lang="zh-CN" altLang="en-US"/>
                    </a:p>
                  </a:txBody>
                  <a:tcPr/>
                </a:tc>
              </a:tr>
              <a:tr h="14433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722495" y="19234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林翼力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27935" y="19234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成员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88810" y="19234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吴自强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162415" y="19234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刘浥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27935" y="46793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9825" y="467931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125335" y="467931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75445" y="467931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58" y="2156699"/>
            <a:ext cx="2481287" cy="2426418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604264" y="5409929"/>
            <a:ext cx="198600" cy="198600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23486" y="4929220"/>
            <a:ext cx="327959" cy="32795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7436" y="4564751"/>
            <a:ext cx="581177" cy="581177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82869" y="3853002"/>
            <a:ext cx="301179" cy="30117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TextBox 98"/>
          <p:cNvSpPr txBox="1"/>
          <p:nvPr/>
        </p:nvSpPr>
        <p:spPr>
          <a:xfrm>
            <a:off x="2895643" y="1435956"/>
            <a:ext cx="1263487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00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1</a:t>
            </a:r>
            <a:endParaRPr lang="zh-CN" altLang="en-US" sz="221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4659227" y="269385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项目背景简介</a:t>
            </a:r>
            <a:endParaRPr lang="zh-CN" altLang="en-US" sz="48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文本框 10"/>
          <p:cNvSpPr txBox="1"/>
          <p:nvPr/>
        </p:nvSpPr>
        <p:spPr>
          <a:xfrm>
            <a:off x="4697140" y="3444048"/>
            <a:ext cx="3877983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、项目背景</a:t>
            </a:r>
            <a:endParaRPr lang="en-US" altLang="zh-CN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、面向用户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09600" indent="-609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245823" y="3109349"/>
            <a:ext cx="521119" cy="52111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391153" y="5261469"/>
            <a:ext cx="444111" cy="444111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25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/>
      <p:bldP spid="36" grpId="0"/>
      <p:bldP spid="37" grpId="0"/>
      <p:bldP spid="38" grpId="0" animBg="1"/>
      <p:bldP spid="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>
            <a:off x="-680658" y="0"/>
            <a:ext cx="8540439" cy="7841884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4758244" y="1371601"/>
            <a:ext cx="5134356" cy="4426169"/>
          </a:xfrm>
          <a:custGeom>
            <a:avLst/>
            <a:gdLst>
              <a:gd name="connsiteX0" fmla="*/ 2567178 w 5134356"/>
              <a:gd name="connsiteY0" fmla="*/ 0 h 4426169"/>
              <a:gd name="connsiteX1" fmla="*/ 5134356 w 5134356"/>
              <a:gd name="connsiteY1" fmla="*/ 4426169 h 4426169"/>
              <a:gd name="connsiteX2" fmla="*/ 0 w 5134356"/>
              <a:gd name="connsiteY2" fmla="*/ 4426169 h 4426169"/>
              <a:gd name="connsiteX3" fmla="*/ 1071753 w 5134356"/>
              <a:gd name="connsiteY3" fmla="*/ 2578320 h 4426169"/>
              <a:gd name="connsiteX4" fmla="*/ 1237488 w 5134356"/>
              <a:gd name="connsiteY4" fmla="*/ 2578320 h 4426169"/>
              <a:gd name="connsiteX5" fmla="*/ 243078 w 5134356"/>
              <a:gd name="connsiteY5" fmla="*/ 4292819 h 4426169"/>
              <a:gd name="connsiteX6" fmla="*/ 4891278 w 5134356"/>
              <a:gd name="connsiteY6" fmla="*/ 4292819 h 4426169"/>
              <a:gd name="connsiteX7" fmla="*/ 2567178 w 5134356"/>
              <a:gd name="connsiteY7" fmla="*/ 285751 h 4426169"/>
              <a:gd name="connsiteX8" fmla="*/ 1867281 w 5134356"/>
              <a:gd name="connsiteY8" fmla="*/ 1492470 h 4426169"/>
              <a:gd name="connsiteX9" fmla="*/ 1701546 w 5134356"/>
              <a:gd name="connsiteY9" fmla="*/ 1492470 h 4426169"/>
              <a:gd name="connsiteX10" fmla="*/ 2567178 w 5134356"/>
              <a:gd name="connsiteY10" fmla="*/ 0 h 44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4356" h="4426169">
                <a:moveTo>
                  <a:pt x="2567178" y="0"/>
                </a:moveTo>
                <a:lnTo>
                  <a:pt x="5134356" y="4426169"/>
                </a:lnTo>
                <a:lnTo>
                  <a:pt x="0" y="4426169"/>
                </a:lnTo>
                <a:lnTo>
                  <a:pt x="1071753" y="2578320"/>
                </a:lnTo>
                <a:lnTo>
                  <a:pt x="1237488" y="2578320"/>
                </a:lnTo>
                <a:lnTo>
                  <a:pt x="243078" y="4292819"/>
                </a:lnTo>
                <a:lnTo>
                  <a:pt x="4891278" y="4292819"/>
                </a:lnTo>
                <a:lnTo>
                  <a:pt x="2567178" y="285751"/>
                </a:lnTo>
                <a:lnTo>
                  <a:pt x="1867281" y="1492470"/>
                </a:lnTo>
                <a:lnTo>
                  <a:pt x="1701546" y="1492470"/>
                </a:lnTo>
                <a:lnTo>
                  <a:pt x="25671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5863525" y="4838700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H="1">
            <a:off x="8578150" y="82771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H="1">
            <a:off x="5863525" y="4838700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0800000" flipH="1">
            <a:off x="8887713" y="841486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0800000">
            <a:off x="7017574" y="4740495"/>
            <a:ext cx="596646" cy="5143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8754363" y="749521"/>
            <a:ext cx="444246" cy="3829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9778300" y="2819191"/>
            <a:ext cx="413958" cy="35686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29125" y="3141186"/>
            <a:ext cx="3903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感谢聆听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9900" y="3959042"/>
            <a:ext cx="38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latin typeface="造字工房悦黑演示版细体" pitchFamily="50" charset="-122"/>
                <a:ea typeface="造字工房悦黑演示版细体" pitchFamily="50" charset="-122"/>
              </a:rPr>
              <a:t>CLICK TO ADD TITLE HERE</a:t>
            </a:r>
            <a:endParaRPr lang="zh-CN" altLang="en-US" sz="20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07143" y="1653613"/>
            <a:ext cx="315842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2018</a:t>
            </a:r>
            <a:endParaRPr lang="zh-CN" altLang="en-US" sz="10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 rot="10800000">
            <a:off x="10932001" y="1931670"/>
            <a:ext cx="1279048" cy="49263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3" name="稻壳儿小白白(http://dwz.cn/Wu2UP)"/>
          <p:cNvSpPr>
            <a:spLocks noChangeArrowheads="1"/>
          </p:cNvSpPr>
          <p:nvPr/>
        </p:nvSpPr>
        <p:spPr bwMode="auto">
          <a:xfrm>
            <a:off x="6419630" y="1307642"/>
            <a:ext cx="4503737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      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在这样一个每天全世界有大量数据需要交互的环境下，全世界每天有大量的数据需要上传到自己的U盘、云盘、电脑文件夹等存储设备。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131297" y="1971422"/>
            <a:ext cx="1732366" cy="5842246"/>
            <a:chOff x="1350506" y="1445461"/>
            <a:chExt cx="1291020" cy="4353848"/>
          </a:xfrm>
          <a:solidFill>
            <a:srgbClr val="595959"/>
          </a:solidFill>
        </p:grpSpPr>
        <p:sp>
          <p:nvSpPr>
            <p:cNvPr id="54" name="Freeform 17"/>
            <p:cNvSpPr/>
            <p:nvPr/>
          </p:nvSpPr>
          <p:spPr bwMode="auto">
            <a:xfrm>
              <a:off x="1838372" y="1923165"/>
              <a:ext cx="358432" cy="512972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8" y="60"/>
                </a:cxn>
                <a:cxn ang="0">
                  <a:pos x="4" y="92"/>
                </a:cxn>
                <a:cxn ang="0">
                  <a:pos x="56" y="104"/>
                </a:cxn>
                <a:cxn ang="0">
                  <a:pos x="4" y="29"/>
                </a:cxn>
              </a:cxnLst>
              <a:rect l="0" t="0" r="r" b="b"/>
              <a:pathLst>
                <a:path w="72" h="107">
                  <a:moveTo>
                    <a:pt x="4" y="29"/>
                  </a:moveTo>
                  <a:cubicBezTo>
                    <a:pt x="25" y="38"/>
                    <a:pt x="1" y="49"/>
                    <a:pt x="8" y="60"/>
                  </a:cubicBezTo>
                  <a:cubicBezTo>
                    <a:pt x="15" y="70"/>
                    <a:pt x="0" y="78"/>
                    <a:pt x="4" y="92"/>
                  </a:cubicBezTo>
                  <a:cubicBezTo>
                    <a:pt x="8" y="107"/>
                    <a:pt x="40" y="106"/>
                    <a:pt x="56" y="104"/>
                  </a:cubicBezTo>
                  <a:cubicBezTo>
                    <a:pt x="72" y="103"/>
                    <a:pt x="49" y="0"/>
                    <a:pt x="4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1679070" y="1445461"/>
              <a:ext cx="746735" cy="1003500"/>
            </a:xfrm>
            <a:custGeom>
              <a:avLst/>
              <a:gdLst/>
              <a:ahLst/>
              <a:cxnLst>
                <a:cxn ang="0">
                  <a:pos x="12" y="36"/>
                </a:cxn>
                <a:cxn ang="0">
                  <a:pos x="105" y="61"/>
                </a:cxn>
                <a:cxn ang="0">
                  <a:pos x="124" y="101"/>
                </a:cxn>
                <a:cxn ang="0">
                  <a:pos x="132" y="141"/>
                </a:cxn>
                <a:cxn ang="0">
                  <a:pos x="121" y="186"/>
                </a:cxn>
                <a:cxn ang="0">
                  <a:pos x="74" y="202"/>
                </a:cxn>
                <a:cxn ang="0">
                  <a:pos x="30" y="87"/>
                </a:cxn>
                <a:cxn ang="0">
                  <a:pos x="12" y="36"/>
                </a:cxn>
              </a:cxnLst>
              <a:rect l="0" t="0" r="r" b="b"/>
              <a:pathLst>
                <a:path w="150" h="208">
                  <a:moveTo>
                    <a:pt x="12" y="36"/>
                  </a:moveTo>
                  <a:cubicBezTo>
                    <a:pt x="38" y="0"/>
                    <a:pt x="106" y="15"/>
                    <a:pt x="105" y="61"/>
                  </a:cubicBezTo>
                  <a:cubicBezTo>
                    <a:pt x="105" y="107"/>
                    <a:pt x="134" y="78"/>
                    <a:pt x="124" y="101"/>
                  </a:cubicBezTo>
                  <a:cubicBezTo>
                    <a:pt x="115" y="124"/>
                    <a:pt x="145" y="122"/>
                    <a:pt x="132" y="141"/>
                  </a:cubicBezTo>
                  <a:cubicBezTo>
                    <a:pt x="120" y="160"/>
                    <a:pt x="150" y="164"/>
                    <a:pt x="121" y="186"/>
                  </a:cubicBezTo>
                  <a:cubicBezTo>
                    <a:pt x="91" y="208"/>
                    <a:pt x="74" y="202"/>
                    <a:pt x="74" y="202"/>
                  </a:cubicBezTo>
                  <a:cubicBezTo>
                    <a:pt x="74" y="202"/>
                    <a:pt x="83" y="72"/>
                    <a:pt x="30" y="87"/>
                  </a:cubicBezTo>
                  <a:cubicBezTo>
                    <a:pt x="13" y="92"/>
                    <a:pt x="0" y="53"/>
                    <a:pt x="12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1350506" y="1522406"/>
              <a:ext cx="1291020" cy="4276903"/>
            </a:xfrm>
            <a:custGeom>
              <a:avLst/>
              <a:gdLst/>
              <a:ahLst/>
              <a:cxnLst>
                <a:cxn ang="0">
                  <a:pos x="160" y="29"/>
                </a:cxn>
                <a:cxn ang="0">
                  <a:pos x="177" y="130"/>
                </a:cxn>
                <a:cxn ang="0">
                  <a:pos x="198" y="189"/>
                </a:cxn>
                <a:cxn ang="0">
                  <a:pos x="203" y="316"/>
                </a:cxn>
                <a:cxn ang="0">
                  <a:pos x="191" y="377"/>
                </a:cxn>
                <a:cxn ang="0">
                  <a:pos x="188" y="442"/>
                </a:cxn>
                <a:cxn ang="0">
                  <a:pos x="179" y="567"/>
                </a:cxn>
                <a:cxn ang="0">
                  <a:pos x="179" y="609"/>
                </a:cxn>
                <a:cxn ang="0">
                  <a:pos x="235" y="775"/>
                </a:cxn>
                <a:cxn ang="0">
                  <a:pos x="256" y="844"/>
                </a:cxn>
                <a:cxn ang="0">
                  <a:pos x="251" y="865"/>
                </a:cxn>
                <a:cxn ang="0">
                  <a:pos x="239" y="824"/>
                </a:cxn>
                <a:cxn ang="0">
                  <a:pos x="181" y="871"/>
                </a:cxn>
                <a:cxn ang="0">
                  <a:pos x="191" y="839"/>
                </a:cxn>
                <a:cxn ang="0">
                  <a:pos x="167" y="702"/>
                </a:cxn>
                <a:cxn ang="0">
                  <a:pos x="147" y="705"/>
                </a:cxn>
                <a:cxn ang="0">
                  <a:pos x="126" y="804"/>
                </a:cxn>
                <a:cxn ang="0">
                  <a:pos x="118" y="864"/>
                </a:cxn>
                <a:cxn ang="0">
                  <a:pos x="110" y="882"/>
                </a:cxn>
                <a:cxn ang="0">
                  <a:pos x="110" y="838"/>
                </a:cxn>
                <a:cxn ang="0">
                  <a:pos x="51" y="882"/>
                </a:cxn>
                <a:cxn ang="0">
                  <a:pos x="43" y="852"/>
                </a:cxn>
                <a:cxn ang="0">
                  <a:pos x="92" y="707"/>
                </a:cxn>
                <a:cxn ang="0">
                  <a:pos x="99" y="631"/>
                </a:cxn>
                <a:cxn ang="0">
                  <a:pos x="87" y="570"/>
                </a:cxn>
                <a:cxn ang="0">
                  <a:pos x="76" y="504"/>
                </a:cxn>
                <a:cxn ang="0">
                  <a:pos x="68" y="505"/>
                </a:cxn>
                <a:cxn ang="0">
                  <a:pos x="52" y="500"/>
                </a:cxn>
                <a:cxn ang="0">
                  <a:pos x="57" y="452"/>
                </a:cxn>
                <a:cxn ang="0">
                  <a:pos x="8" y="334"/>
                </a:cxn>
                <a:cxn ang="0">
                  <a:pos x="64" y="280"/>
                </a:cxn>
                <a:cxn ang="0">
                  <a:pos x="111" y="171"/>
                </a:cxn>
                <a:cxn ang="0">
                  <a:pos x="110" y="122"/>
                </a:cxn>
                <a:cxn ang="0">
                  <a:pos x="80" y="75"/>
                </a:cxn>
                <a:cxn ang="0">
                  <a:pos x="81" y="32"/>
                </a:cxn>
              </a:cxnLst>
              <a:rect l="0" t="0" r="r" b="b"/>
              <a:pathLst>
                <a:path w="259" h="888">
                  <a:moveTo>
                    <a:pt x="117" y="0"/>
                  </a:moveTo>
                  <a:cubicBezTo>
                    <a:pt x="135" y="0"/>
                    <a:pt x="152" y="9"/>
                    <a:pt x="160" y="29"/>
                  </a:cubicBezTo>
                  <a:cubicBezTo>
                    <a:pt x="168" y="48"/>
                    <a:pt x="169" y="71"/>
                    <a:pt x="167" y="82"/>
                  </a:cubicBezTo>
                  <a:cubicBezTo>
                    <a:pt x="164" y="92"/>
                    <a:pt x="173" y="121"/>
                    <a:pt x="177" y="130"/>
                  </a:cubicBezTo>
                  <a:cubicBezTo>
                    <a:pt x="182" y="143"/>
                    <a:pt x="190" y="159"/>
                    <a:pt x="190" y="159"/>
                  </a:cubicBezTo>
                  <a:cubicBezTo>
                    <a:pt x="190" y="159"/>
                    <a:pt x="198" y="172"/>
                    <a:pt x="198" y="189"/>
                  </a:cubicBezTo>
                  <a:cubicBezTo>
                    <a:pt x="198" y="206"/>
                    <a:pt x="197" y="230"/>
                    <a:pt x="203" y="262"/>
                  </a:cubicBezTo>
                  <a:cubicBezTo>
                    <a:pt x="209" y="293"/>
                    <a:pt x="209" y="300"/>
                    <a:pt x="203" y="316"/>
                  </a:cubicBezTo>
                  <a:cubicBezTo>
                    <a:pt x="198" y="331"/>
                    <a:pt x="180" y="361"/>
                    <a:pt x="180" y="361"/>
                  </a:cubicBezTo>
                  <a:cubicBezTo>
                    <a:pt x="180" y="361"/>
                    <a:pt x="197" y="369"/>
                    <a:pt x="191" y="377"/>
                  </a:cubicBezTo>
                  <a:cubicBezTo>
                    <a:pt x="185" y="384"/>
                    <a:pt x="179" y="387"/>
                    <a:pt x="179" y="387"/>
                  </a:cubicBezTo>
                  <a:cubicBezTo>
                    <a:pt x="179" y="387"/>
                    <a:pt x="198" y="414"/>
                    <a:pt x="188" y="442"/>
                  </a:cubicBezTo>
                  <a:cubicBezTo>
                    <a:pt x="179" y="471"/>
                    <a:pt x="177" y="492"/>
                    <a:pt x="178" y="518"/>
                  </a:cubicBezTo>
                  <a:cubicBezTo>
                    <a:pt x="179" y="544"/>
                    <a:pt x="179" y="567"/>
                    <a:pt x="179" y="567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8" y="569"/>
                    <a:pt x="168" y="594"/>
                    <a:pt x="179" y="609"/>
                  </a:cubicBezTo>
                  <a:cubicBezTo>
                    <a:pt x="190" y="624"/>
                    <a:pt x="208" y="649"/>
                    <a:pt x="211" y="690"/>
                  </a:cubicBezTo>
                  <a:cubicBezTo>
                    <a:pt x="214" y="730"/>
                    <a:pt x="223" y="765"/>
                    <a:pt x="235" y="775"/>
                  </a:cubicBezTo>
                  <a:cubicBezTo>
                    <a:pt x="247" y="785"/>
                    <a:pt x="259" y="784"/>
                    <a:pt x="259" y="800"/>
                  </a:cubicBezTo>
                  <a:cubicBezTo>
                    <a:pt x="259" y="817"/>
                    <a:pt x="256" y="836"/>
                    <a:pt x="256" y="844"/>
                  </a:cubicBezTo>
                  <a:cubicBezTo>
                    <a:pt x="256" y="852"/>
                    <a:pt x="256" y="864"/>
                    <a:pt x="256" y="864"/>
                  </a:cubicBezTo>
                  <a:cubicBezTo>
                    <a:pt x="251" y="865"/>
                    <a:pt x="251" y="865"/>
                    <a:pt x="251" y="865"/>
                  </a:cubicBezTo>
                  <a:cubicBezTo>
                    <a:pt x="251" y="865"/>
                    <a:pt x="252" y="856"/>
                    <a:pt x="251" y="845"/>
                  </a:cubicBezTo>
                  <a:cubicBezTo>
                    <a:pt x="250" y="834"/>
                    <a:pt x="246" y="819"/>
                    <a:pt x="239" y="824"/>
                  </a:cubicBezTo>
                  <a:cubicBezTo>
                    <a:pt x="232" y="828"/>
                    <a:pt x="222" y="849"/>
                    <a:pt x="217" y="858"/>
                  </a:cubicBezTo>
                  <a:cubicBezTo>
                    <a:pt x="211" y="868"/>
                    <a:pt x="201" y="877"/>
                    <a:pt x="181" y="871"/>
                  </a:cubicBezTo>
                  <a:cubicBezTo>
                    <a:pt x="161" y="865"/>
                    <a:pt x="154" y="852"/>
                    <a:pt x="164" y="849"/>
                  </a:cubicBezTo>
                  <a:cubicBezTo>
                    <a:pt x="175" y="845"/>
                    <a:pt x="189" y="850"/>
                    <a:pt x="191" y="839"/>
                  </a:cubicBezTo>
                  <a:cubicBezTo>
                    <a:pt x="194" y="828"/>
                    <a:pt x="198" y="798"/>
                    <a:pt x="194" y="783"/>
                  </a:cubicBezTo>
                  <a:cubicBezTo>
                    <a:pt x="189" y="768"/>
                    <a:pt x="173" y="720"/>
                    <a:pt x="167" y="702"/>
                  </a:cubicBezTo>
                  <a:cubicBezTo>
                    <a:pt x="161" y="684"/>
                    <a:pt x="152" y="663"/>
                    <a:pt x="152" y="663"/>
                  </a:cubicBezTo>
                  <a:cubicBezTo>
                    <a:pt x="152" y="663"/>
                    <a:pt x="152" y="691"/>
                    <a:pt x="147" y="705"/>
                  </a:cubicBezTo>
                  <a:cubicBezTo>
                    <a:pt x="141" y="718"/>
                    <a:pt x="121" y="770"/>
                    <a:pt x="117" y="780"/>
                  </a:cubicBezTo>
                  <a:cubicBezTo>
                    <a:pt x="113" y="791"/>
                    <a:pt x="120" y="798"/>
                    <a:pt x="126" y="804"/>
                  </a:cubicBezTo>
                  <a:cubicBezTo>
                    <a:pt x="132" y="810"/>
                    <a:pt x="129" y="824"/>
                    <a:pt x="124" y="835"/>
                  </a:cubicBezTo>
                  <a:cubicBezTo>
                    <a:pt x="120" y="845"/>
                    <a:pt x="118" y="859"/>
                    <a:pt x="118" y="864"/>
                  </a:cubicBezTo>
                  <a:cubicBezTo>
                    <a:pt x="118" y="870"/>
                    <a:pt x="118" y="882"/>
                    <a:pt x="118" y="882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110" y="882"/>
                    <a:pt x="112" y="869"/>
                    <a:pt x="112" y="858"/>
                  </a:cubicBezTo>
                  <a:cubicBezTo>
                    <a:pt x="112" y="847"/>
                    <a:pt x="114" y="840"/>
                    <a:pt x="110" y="838"/>
                  </a:cubicBezTo>
                  <a:cubicBezTo>
                    <a:pt x="106" y="836"/>
                    <a:pt x="89" y="851"/>
                    <a:pt x="82" y="862"/>
                  </a:cubicBezTo>
                  <a:cubicBezTo>
                    <a:pt x="75" y="873"/>
                    <a:pt x="74" y="888"/>
                    <a:pt x="51" y="882"/>
                  </a:cubicBezTo>
                  <a:cubicBezTo>
                    <a:pt x="28" y="877"/>
                    <a:pt x="13" y="864"/>
                    <a:pt x="19" y="857"/>
                  </a:cubicBezTo>
                  <a:cubicBezTo>
                    <a:pt x="24" y="850"/>
                    <a:pt x="36" y="856"/>
                    <a:pt x="43" y="852"/>
                  </a:cubicBezTo>
                  <a:cubicBezTo>
                    <a:pt x="50" y="849"/>
                    <a:pt x="63" y="815"/>
                    <a:pt x="71" y="794"/>
                  </a:cubicBezTo>
                  <a:cubicBezTo>
                    <a:pt x="80" y="774"/>
                    <a:pt x="89" y="732"/>
                    <a:pt x="92" y="707"/>
                  </a:cubicBezTo>
                  <a:cubicBezTo>
                    <a:pt x="94" y="682"/>
                    <a:pt x="98" y="663"/>
                    <a:pt x="99" y="655"/>
                  </a:cubicBezTo>
                  <a:cubicBezTo>
                    <a:pt x="99" y="647"/>
                    <a:pt x="99" y="631"/>
                    <a:pt x="99" y="631"/>
                  </a:cubicBezTo>
                  <a:cubicBezTo>
                    <a:pt x="99" y="631"/>
                    <a:pt x="92" y="603"/>
                    <a:pt x="89" y="591"/>
                  </a:cubicBezTo>
                  <a:cubicBezTo>
                    <a:pt x="87" y="579"/>
                    <a:pt x="87" y="570"/>
                    <a:pt x="87" y="570"/>
                  </a:cubicBezTo>
                  <a:cubicBezTo>
                    <a:pt x="87" y="570"/>
                    <a:pt x="73" y="572"/>
                    <a:pt x="73" y="564"/>
                  </a:cubicBezTo>
                  <a:cubicBezTo>
                    <a:pt x="73" y="556"/>
                    <a:pt x="78" y="521"/>
                    <a:pt x="76" y="504"/>
                  </a:cubicBezTo>
                  <a:cubicBezTo>
                    <a:pt x="75" y="488"/>
                    <a:pt x="69" y="489"/>
                    <a:pt x="69" y="489"/>
                  </a:cubicBezTo>
                  <a:cubicBezTo>
                    <a:pt x="69" y="489"/>
                    <a:pt x="68" y="498"/>
                    <a:pt x="68" y="505"/>
                  </a:cubicBezTo>
                  <a:cubicBezTo>
                    <a:pt x="68" y="512"/>
                    <a:pt x="63" y="510"/>
                    <a:pt x="61" y="505"/>
                  </a:cubicBezTo>
                  <a:cubicBezTo>
                    <a:pt x="59" y="500"/>
                    <a:pt x="52" y="505"/>
                    <a:pt x="52" y="500"/>
                  </a:cubicBezTo>
                  <a:cubicBezTo>
                    <a:pt x="52" y="495"/>
                    <a:pt x="49" y="484"/>
                    <a:pt x="50" y="475"/>
                  </a:cubicBezTo>
                  <a:cubicBezTo>
                    <a:pt x="52" y="467"/>
                    <a:pt x="57" y="452"/>
                    <a:pt x="57" y="45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1" y="334"/>
                    <a:pt x="64" y="298"/>
                    <a:pt x="64" y="280"/>
                  </a:cubicBezTo>
                  <a:cubicBezTo>
                    <a:pt x="64" y="263"/>
                    <a:pt x="62" y="239"/>
                    <a:pt x="74" y="220"/>
                  </a:cubicBezTo>
                  <a:cubicBezTo>
                    <a:pt x="86" y="200"/>
                    <a:pt x="101" y="184"/>
                    <a:pt x="111" y="171"/>
                  </a:cubicBezTo>
                  <a:cubicBezTo>
                    <a:pt x="121" y="159"/>
                    <a:pt x="122" y="158"/>
                    <a:pt x="120" y="147"/>
                  </a:cubicBezTo>
                  <a:cubicBezTo>
                    <a:pt x="117" y="135"/>
                    <a:pt x="117" y="121"/>
                    <a:pt x="110" y="122"/>
                  </a:cubicBezTo>
                  <a:cubicBezTo>
                    <a:pt x="103" y="123"/>
                    <a:pt x="96" y="122"/>
                    <a:pt x="93" y="113"/>
                  </a:cubicBezTo>
                  <a:cubicBezTo>
                    <a:pt x="89" y="104"/>
                    <a:pt x="81" y="87"/>
                    <a:pt x="80" y="75"/>
                  </a:cubicBezTo>
                  <a:cubicBezTo>
                    <a:pt x="79" y="63"/>
                    <a:pt x="82" y="61"/>
                    <a:pt x="80" y="57"/>
                  </a:cubicBezTo>
                  <a:cubicBezTo>
                    <a:pt x="79" y="54"/>
                    <a:pt x="81" y="42"/>
                    <a:pt x="81" y="32"/>
                  </a:cubicBezTo>
                  <a:cubicBezTo>
                    <a:pt x="82" y="23"/>
                    <a:pt x="94" y="0"/>
                    <a:pt x="117" y="0"/>
                  </a:cubicBezTo>
                  <a:close/>
                </a:path>
              </a:pathLst>
            </a:custGeom>
            <a:grpFill/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1947893" y="2067439"/>
              <a:ext cx="268825" cy="214805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54" y="10"/>
                </a:cxn>
                <a:cxn ang="0">
                  <a:pos x="0" y="45"/>
                </a:cxn>
                <a:cxn ang="0">
                  <a:pos x="4" y="22"/>
                </a:cxn>
                <a:cxn ang="0">
                  <a:pos x="29" y="5"/>
                </a:cxn>
                <a:cxn ang="0">
                  <a:pos x="51" y="0"/>
                </a:cxn>
              </a:cxnLst>
              <a:rect l="0" t="0" r="r" b="b"/>
              <a:pathLst>
                <a:path w="54" h="45">
                  <a:moveTo>
                    <a:pt x="51" y="0"/>
                  </a:moveTo>
                  <a:cubicBezTo>
                    <a:pt x="52" y="4"/>
                    <a:pt x="53" y="7"/>
                    <a:pt x="54" y="10"/>
                  </a:cubicBezTo>
                  <a:cubicBezTo>
                    <a:pt x="27" y="8"/>
                    <a:pt x="12" y="29"/>
                    <a:pt x="0" y="45"/>
                  </a:cubicBezTo>
                  <a:cubicBezTo>
                    <a:pt x="5" y="38"/>
                    <a:pt x="4" y="27"/>
                    <a:pt x="4" y="22"/>
                  </a:cubicBezTo>
                  <a:cubicBezTo>
                    <a:pt x="10" y="15"/>
                    <a:pt x="20" y="9"/>
                    <a:pt x="29" y="5"/>
                  </a:cubicBezTo>
                  <a:cubicBezTo>
                    <a:pt x="37" y="2"/>
                    <a:pt x="46" y="1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318" y="892733"/>
            <a:ext cx="2897816" cy="104057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项目背景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43015" y="3900170"/>
            <a:ext cx="4712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595959"/>
                </a:solidFill>
                <a:sym typeface="Arial" panose="020B0604020202020204" pitchFamily="34" charset="0"/>
              </a:rPr>
              <a:t>           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云储存系统这样便利的文件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存储系统就显得非常的有用，只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耗费一点点的时间，只要有网络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，就可以即时上传到文件大盘自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己的云存储空间或者下载自己想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要的文件。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5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3" name="稻壳儿小白白(http://dwz.cn/Wu2UP)"/>
          <p:cNvSpPr>
            <a:spLocks noChangeArrowheads="1"/>
          </p:cNvSpPr>
          <p:nvPr/>
        </p:nvSpPr>
        <p:spPr bwMode="auto">
          <a:xfrm>
            <a:off x="6342795" y="1364792"/>
            <a:ext cx="4503737" cy="324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、我们暂时面向的用户是浙江大学城市学院的所有大学生，若日后软件稳定，并逐步开发，拥有更强大的功能，我们将用户扩张为所有人。	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、最重要的用户是杨枨老师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131297" y="1971422"/>
            <a:ext cx="1732366" cy="5842246"/>
            <a:chOff x="1350506" y="1445461"/>
            <a:chExt cx="1291020" cy="4353848"/>
          </a:xfrm>
          <a:solidFill>
            <a:srgbClr val="595959"/>
          </a:solidFill>
        </p:grpSpPr>
        <p:sp>
          <p:nvSpPr>
            <p:cNvPr id="54" name="Freeform 17"/>
            <p:cNvSpPr/>
            <p:nvPr/>
          </p:nvSpPr>
          <p:spPr bwMode="auto">
            <a:xfrm>
              <a:off x="1838372" y="1923165"/>
              <a:ext cx="358432" cy="512972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8" y="60"/>
                </a:cxn>
                <a:cxn ang="0">
                  <a:pos x="4" y="92"/>
                </a:cxn>
                <a:cxn ang="0">
                  <a:pos x="56" y="104"/>
                </a:cxn>
                <a:cxn ang="0">
                  <a:pos x="4" y="29"/>
                </a:cxn>
              </a:cxnLst>
              <a:rect l="0" t="0" r="r" b="b"/>
              <a:pathLst>
                <a:path w="72" h="107">
                  <a:moveTo>
                    <a:pt x="4" y="29"/>
                  </a:moveTo>
                  <a:cubicBezTo>
                    <a:pt x="25" y="38"/>
                    <a:pt x="1" y="49"/>
                    <a:pt x="8" y="60"/>
                  </a:cubicBezTo>
                  <a:cubicBezTo>
                    <a:pt x="15" y="70"/>
                    <a:pt x="0" y="78"/>
                    <a:pt x="4" y="92"/>
                  </a:cubicBezTo>
                  <a:cubicBezTo>
                    <a:pt x="8" y="107"/>
                    <a:pt x="40" y="106"/>
                    <a:pt x="56" y="104"/>
                  </a:cubicBezTo>
                  <a:cubicBezTo>
                    <a:pt x="72" y="103"/>
                    <a:pt x="49" y="0"/>
                    <a:pt x="4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1679070" y="1445461"/>
              <a:ext cx="746735" cy="1003500"/>
            </a:xfrm>
            <a:custGeom>
              <a:avLst/>
              <a:gdLst/>
              <a:ahLst/>
              <a:cxnLst>
                <a:cxn ang="0">
                  <a:pos x="12" y="36"/>
                </a:cxn>
                <a:cxn ang="0">
                  <a:pos x="105" y="61"/>
                </a:cxn>
                <a:cxn ang="0">
                  <a:pos x="124" y="101"/>
                </a:cxn>
                <a:cxn ang="0">
                  <a:pos x="132" y="141"/>
                </a:cxn>
                <a:cxn ang="0">
                  <a:pos x="121" y="186"/>
                </a:cxn>
                <a:cxn ang="0">
                  <a:pos x="74" y="202"/>
                </a:cxn>
                <a:cxn ang="0">
                  <a:pos x="30" y="87"/>
                </a:cxn>
                <a:cxn ang="0">
                  <a:pos x="12" y="36"/>
                </a:cxn>
              </a:cxnLst>
              <a:rect l="0" t="0" r="r" b="b"/>
              <a:pathLst>
                <a:path w="150" h="208">
                  <a:moveTo>
                    <a:pt x="12" y="36"/>
                  </a:moveTo>
                  <a:cubicBezTo>
                    <a:pt x="38" y="0"/>
                    <a:pt x="106" y="15"/>
                    <a:pt x="105" y="61"/>
                  </a:cubicBezTo>
                  <a:cubicBezTo>
                    <a:pt x="105" y="107"/>
                    <a:pt x="134" y="78"/>
                    <a:pt x="124" y="101"/>
                  </a:cubicBezTo>
                  <a:cubicBezTo>
                    <a:pt x="115" y="124"/>
                    <a:pt x="145" y="122"/>
                    <a:pt x="132" y="141"/>
                  </a:cubicBezTo>
                  <a:cubicBezTo>
                    <a:pt x="120" y="160"/>
                    <a:pt x="150" y="164"/>
                    <a:pt x="121" y="186"/>
                  </a:cubicBezTo>
                  <a:cubicBezTo>
                    <a:pt x="91" y="208"/>
                    <a:pt x="74" y="202"/>
                    <a:pt x="74" y="202"/>
                  </a:cubicBezTo>
                  <a:cubicBezTo>
                    <a:pt x="74" y="202"/>
                    <a:pt x="83" y="72"/>
                    <a:pt x="30" y="87"/>
                  </a:cubicBezTo>
                  <a:cubicBezTo>
                    <a:pt x="13" y="92"/>
                    <a:pt x="0" y="53"/>
                    <a:pt x="12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1350506" y="1522406"/>
              <a:ext cx="1291020" cy="4276903"/>
            </a:xfrm>
            <a:custGeom>
              <a:avLst/>
              <a:gdLst/>
              <a:ahLst/>
              <a:cxnLst>
                <a:cxn ang="0">
                  <a:pos x="160" y="29"/>
                </a:cxn>
                <a:cxn ang="0">
                  <a:pos x="177" y="130"/>
                </a:cxn>
                <a:cxn ang="0">
                  <a:pos x="198" y="189"/>
                </a:cxn>
                <a:cxn ang="0">
                  <a:pos x="203" y="316"/>
                </a:cxn>
                <a:cxn ang="0">
                  <a:pos x="191" y="377"/>
                </a:cxn>
                <a:cxn ang="0">
                  <a:pos x="188" y="442"/>
                </a:cxn>
                <a:cxn ang="0">
                  <a:pos x="179" y="567"/>
                </a:cxn>
                <a:cxn ang="0">
                  <a:pos x="179" y="609"/>
                </a:cxn>
                <a:cxn ang="0">
                  <a:pos x="235" y="775"/>
                </a:cxn>
                <a:cxn ang="0">
                  <a:pos x="256" y="844"/>
                </a:cxn>
                <a:cxn ang="0">
                  <a:pos x="251" y="865"/>
                </a:cxn>
                <a:cxn ang="0">
                  <a:pos x="239" y="824"/>
                </a:cxn>
                <a:cxn ang="0">
                  <a:pos x="181" y="871"/>
                </a:cxn>
                <a:cxn ang="0">
                  <a:pos x="191" y="839"/>
                </a:cxn>
                <a:cxn ang="0">
                  <a:pos x="167" y="702"/>
                </a:cxn>
                <a:cxn ang="0">
                  <a:pos x="147" y="705"/>
                </a:cxn>
                <a:cxn ang="0">
                  <a:pos x="126" y="804"/>
                </a:cxn>
                <a:cxn ang="0">
                  <a:pos x="118" y="864"/>
                </a:cxn>
                <a:cxn ang="0">
                  <a:pos x="110" y="882"/>
                </a:cxn>
                <a:cxn ang="0">
                  <a:pos x="110" y="838"/>
                </a:cxn>
                <a:cxn ang="0">
                  <a:pos x="51" y="882"/>
                </a:cxn>
                <a:cxn ang="0">
                  <a:pos x="43" y="852"/>
                </a:cxn>
                <a:cxn ang="0">
                  <a:pos x="92" y="707"/>
                </a:cxn>
                <a:cxn ang="0">
                  <a:pos x="99" y="631"/>
                </a:cxn>
                <a:cxn ang="0">
                  <a:pos x="87" y="570"/>
                </a:cxn>
                <a:cxn ang="0">
                  <a:pos x="76" y="504"/>
                </a:cxn>
                <a:cxn ang="0">
                  <a:pos x="68" y="505"/>
                </a:cxn>
                <a:cxn ang="0">
                  <a:pos x="52" y="500"/>
                </a:cxn>
                <a:cxn ang="0">
                  <a:pos x="57" y="452"/>
                </a:cxn>
                <a:cxn ang="0">
                  <a:pos x="8" y="334"/>
                </a:cxn>
                <a:cxn ang="0">
                  <a:pos x="64" y="280"/>
                </a:cxn>
                <a:cxn ang="0">
                  <a:pos x="111" y="171"/>
                </a:cxn>
                <a:cxn ang="0">
                  <a:pos x="110" y="122"/>
                </a:cxn>
                <a:cxn ang="0">
                  <a:pos x="80" y="75"/>
                </a:cxn>
                <a:cxn ang="0">
                  <a:pos x="81" y="32"/>
                </a:cxn>
              </a:cxnLst>
              <a:rect l="0" t="0" r="r" b="b"/>
              <a:pathLst>
                <a:path w="259" h="888">
                  <a:moveTo>
                    <a:pt x="117" y="0"/>
                  </a:moveTo>
                  <a:cubicBezTo>
                    <a:pt x="135" y="0"/>
                    <a:pt x="152" y="9"/>
                    <a:pt x="160" y="29"/>
                  </a:cubicBezTo>
                  <a:cubicBezTo>
                    <a:pt x="168" y="48"/>
                    <a:pt x="169" y="71"/>
                    <a:pt x="167" y="82"/>
                  </a:cubicBezTo>
                  <a:cubicBezTo>
                    <a:pt x="164" y="92"/>
                    <a:pt x="173" y="121"/>
                    <a:pt x="177" y="130"/>
                  </a:cubicBezTo>
                  <a:cubicBezTo>
                    <a:pt x="182" y="143"/>
                    <a:pt x="190" y="159"/>
                    <a:pt x="190" y="159"/>
                  </a:cubicBezTo>
                  <a:cubicBezTo>
                    <a:pt x="190" y="159"/>
                    <a:pt x="198" y="172"/>
                    <a:pt x="198" y="189"/>
                  </a:cubicBezTo>
                  <a:cubicBezTo>
                    <a:pt x="198" y="206"/>
                    <a:pt x="197" y="230"/>
                    <a:pt x="203" y="262"/>
                  </a:cubicBezTo>
                  <a:cubicBezTo>
                    <a:pt x="209" y="293"/>
                    <a:pt x="209" y="300"/>
                    <a:pt x="203" y="316"/>
                  </a:cubicBezTo>
                  <a:cubicBezTo>
                    <a:pt x="198" y="331"/>
                    <a:pt x="180" y="361"/>
                    <a:pt x="180" y="361"/>
                  </a:cubicBezTo>
                  <a:cubicBezTo>
                    <a:pt x="180" y="361"/>
                    <a:pt x="197" y="369"/>
                    <a:pt x="191" y="377"/>
                  </a:cubicBezTo>
                  <a:cubicBezTo>
                    <a:pt x="185" y="384"/>
                    <a:pt x="179" y="387"/>
                    <a:pt x="179" y="387"/>
                  </a:cubicBezTo>
                  <a:cubicBezTo>
                    <a:pt x="179" y="387"/>
                    <a:pt x="198" y="414"/>
                    <a:pt x="188" y="442"/>
                  </a:cubicBezTo>
                  <a:cubicBezTo>
                    <a:pt x="179" y="471"/>
                    <a:pt x="177" y="492"/>
                    <a:pt x="178" y="518"/>
                  </a:cubicBezTo>
                  <a:cubicBezTo>
                    <a:pt x="179" y="544"/>
                    <a:pt x="179" y="567"/>
                    <a:pt x="179" y="567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8" y="569"/>
                    <a:pt x="168" y="594"/>
                    <a:pt x="179" y="609"/>
                  </a:cubicBezTo>
                  <a:cubicBezTo>
                    <a:pt x="190" y="624"/>
                    <a:pt x="208" y="649"/>
                    <a:pt x="211" y="690"/>
                  </a:cubicBezTo>
                  <a:cubicBezTo>
                    <a:pt x="214" y="730"/>
                    <a:pt x="223" y="765"/>
                    <a:pt x="235" y="775"/>
                  </a:cubicBezTo>
                  <a:cubicBezTo>
                    <a:pt x="247" y="785"/>
                    <a:pt x="259" y="784"/>
                    <a:pt x="259" y="800"/>
                  </a:cubicBezTo>
                  <a:cubicBezTo>
                    <a:pt x="259" y="817"/>
                    <a:pt x="256" y="836"/>
                    <a:pt x="256" y="844"/>
                  </a:cubicBezTo>
                  <a:cubicBezTo>
                    <a:pt x="256" y="852"/>
                    <a:pt x="256" y="864"/>
                    <a:pt x="256" y="864"/>
                  </a:cubicBezTo>
                  <a:cubicBezTo>
                    <a:pt x="251" y="865"/>
                    <a:pt x="251" y="865"/>
                    <a:pt x="251" y="865"/>
                  </a:cubicBezTo>
                  <a:cubicBezTo>
                    <a:pt x="251" y="865"/>
                    <a:pt x="252" y="856"/>
                    <a:pt x="251" y="845"/>
                  </a:cubicBezTo>
                  <a:cubicBezTo>
                    <a:pt x="250" y="834"/>
                    <a:pt x="246" y="819"/>
                    <a:pt x="239" y="824"/>
                  </a:cubicBezTo>
                  <a:cubicBezTo>
                    <a:pt x="232" y="828"/>
                    <a:pt x="222" y="849"/>
                    <a:pt x="217" y="858"/>
                  </a:cubicBezTo>
                  <a:cubicBezTo>
                    <a:pt x="211" y="868"/>
                    <a:pt x="201" y="877"/>
                    <a:pt x="181" y="871"/>
                  </a:cubicBezTo>
                  <a:cubicBezTo>
                    <a:pt x="161" y="865"/>
                    <a:pt x="154" y="852"/>
                    <a:pt x="164" y="849"/>
                  </a:cubicBezTo>
                  <a:cubicBezTo>
                    <a:pt x="175" y="845"/>
                    <a:pt x="189" y="850"/>
                    <a:pt x="191" y="839"/>
                  </a:cubicBezTo>
                  <a:cubicBezTo>
                    <a:pt x="194" y="828"/>
                    <a:pt x="198" y="798"/>
                    <a:pt x="194" y="783"/>
                  </a:cubicBezTo>
                  <a:cubicBezTo>
                    <a:pt x="189" y="768"/>
                    <a:pt x="173" y="720"/>
                    <a:pt x="167" y="702"/>
                  </a:cubicBezTo>
                  <a:cubicBezTo>
                    <a:pt x="161" y="684"/>
                    <a:pt x="152" y="663"/>
                    <a:pt x="152" y="663"/>
                  </a:cubicBezTo>
                  <a:cubicBezTo>
                    <a:pt x="152" y="663"/>
                    <a:pt x="152" y="691"/>
                    <a:pt x="147" y="705"/>
                  </a:cubicBezTo>
                  <a:cubicBezTo>
                    <a:pt x="141" y="718"/>
                    <a:pt x="121" y="770"/>
                    <a:pt x="117" y="780"/>
                  </a:cubicBezTo>
                  <a:cubicBezTo>
                    <a:pt x="113" y="791"/>
                    <a:pt x="120" y="798"/>
                    <a:pt x="126" y="804"/>
                  </a:cubicBezTo>
                  <a:cubicBezTo>
                    <a:pt x="132" y="810"/>
                    <a:pt x="129" y="824"/>
                    <a:pt x="124" y="835"/>
                  </a:cubicBezTo>
                  <a:cubicBezTo>
                    <a:pt x="120" y="845"/>
                    <a:pt x="118" y="859"/>
                    <a:pt x="118" y="864"/>
                  </a:cubicBezTo>
                  <a:cubicBezTo>
                    <a:pt x="118" y="870"/>
                    <a:pt x="118" y="882"/>
                    <a:pt x="118" y="882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110" y="882"/>
                    <a:pt x="112" y="869"/>
                    <a:pt x="112" y="858"/>
                  </a:cubicBezTo>
                  <a:cubicBezTo>
                    <a:pt x="112" y="847"/>
                    <a:pt x="114" y="840"/>
                    <a:pt x="110" y="838"/>
                  </a:cubicBezTo>
                  <a:cubicBezTo>
                    <a:pt x="106" y="836"/>
                    <a:pt x="89" y="851"/>
                    <a:pt x="82" y="862"/>
                  </a:cubicBezTo>
                  <a:cubicBezTo>
                    <a:pt x="75" y="873"/>
                    <a:pt x="74" y="888"/>
                    <a:pt x="51" y="882"/>
                  </a:cubicBezTo>
                  <a:cubicBezTo>
                    <a:pt x="28" y="877"/>
                    <a:pt x="13" y="864"/>
                    <a:pt x="19" y="857"/>
                  </a:cubicBezTo>
                  <a:cubicBezTo>
                    <a:pt x="24" y="850"/>
                    <a:pt x="36" y="856"/>
                    <a:pt x="43" y="852"/>
                  </a:cubicBezTo>
                  <a:cubicBezTo>
                    <a:pt x="50" y="849"/>
                    <a:pt x="63" y="815"/>
                    <a:pt x="71" y="794"/>
                  </a:cubicBezTo>
                  <a:cubicBezTo>
                    <a:pt x="80" y="774"/>
                    <a:pt x="89" y="732"/>
                    <a:pt x="92" y="707"/>
                  </a:cubicBezTo>
                  <a:cubicBezTo>
                    <a:pt x="94" y="682"/>
                    <a:pt x="98" y="663"/>
                    <a:pt x="99" y="655"/>
                  </a:cubicBezTo>
                  <a:cubicBezTo>
                    <a:pt x="99" y="647"/>
                    <a:pt x="99" y="631"/>
                    <a:pt x="99" y="631"/>
                  </a:cubicBezTo>
                  <a:cubicBezTo>
                    <a:pt x="99" y="631"/>
                    <a:pt x="92" y="603"/>
                    <a:pt x="89" y="591"/>
                  </a:cubicBezTo>
                  <a:cubicBezTo>
                    <a:pt x="87" y="579"/>
                    <a:pt x="87" y="570"/>
                    <a:pt x="87" y="570"/>
                  </a:cubicBezTo>
                  <a:cubicBezTo>
                    <a:pt x="87" y="570"/>
                    <a:pt x="73" y="572"/>
                    <a:pt x="73" y="564"/>
                  </a:cubicBezTo>
                  <a:cubicBezTo>
                    <a:pt x="73" y="556"/>
                    <a:pt x="78" y="521"/>
                    <a:pt x="76" y="504"/>
                  </a:cubicBezTo>
                  <a:cubicBezTo>
                    <a:pt x="75" y="488"/>
                    <a:pt x="69" y="489"/>
                    <a:pt x="69" y="489"/>
                  </a:cubicBezTo>
                  <a:cubicBezTo>
                    <a:pt x="69" y="489"/>
                    <a:pt x="68" y="498"/>
                    <a:pt x="68" y="505"/>
                  </a:cubicBezTo>
                  <a:cubicBezTo>
                    <a:pt x="68" y="512"/>
                    <a:pt x="63" y="510"/>
                    <a:pt x="61" y="505"/>
                  </a:cubicBezTo>
                  <a:cubicBezTo>
                    <a:pt x="59" y="500"/>
                    <a:pt x="52" y="505"/>
                    <a:pt x="52" y="500"/>
                  </a:cubicBezTo>
                  <a:cubicBezTo>
                    <a:pt x="52" y="495"/>
                    <a:pt x="49" y="484"/>
                    <a:pt x="50" y="475"/>
                  </a:cubicBezTo>
                  <a:cubicBezTo>
                    <a:pt x="52" y="467"/>
                    <a:pt x="57" y="452"/>
                    <a:pt x="57" y="45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1" y="334"/>
                    <a:pt x="64" y="298"/>
                    <a:pt x="64" y="280"/>
                  </a:cubicBezTo>
                  <a:cubicBezTo>
                    <a:pt x="64" y="263"/>
                    <a:pt x="62" y="239"/>
                    <a:pt x="74" y="220"/>
                  </a:cubicBezTo>
                  <a:cubicBezTo>
                    <a:pt x="86" y="200"/>
                    <a:pt x="101" y="184"/>
                    <a:pt x="111" y="171"/>
                  </a:cubicBezTo>
                  <a:cubicBezTo>
                    <a:pt x="121" y="159"/>
                    <a:pt x="122" y="158"/>
                    <a:pt x="120" y="147"/>
                  </a:cubicBezTo>
                  <a:cubicBezTo>
                    <a:pt x="117" y="135"/>
                    <a:pt x="117" y="121"/>
                    <a:pt x="110" y="122"/>
                  </a:cubicBezTo>
                  <a:cubicBezTo>
                    <a:pt x="103" y="123"/>
                    <a:pt x="96" y="122"/>
                    <a:pt x="93" y="113"/>
                  </a:cubicBezTo>
                  <a:cubicBezTo>
                    <a:pt x="89" y="104"/>
                    <a:pt x="81" y="87"/>
                    <a:pt x="80" y="75"/>
                  </a:cubicBezTo>
                  <a:cubicBezTo>
                    <a:pt x="79" y="63"/>
                    <a:pt x="82" y="61"/>
                    <a:pt x="80" y="57"/>
                  </a:cubicBezTo>
                  <a:cubicBezTo>
                    <a:pt x="79" y="54"/>
                    <a:pt x="81" y="42"/>
                    <a:pt x="81" y="32"/>
                  </a:cubicBezTo>
                  <a:cubicBezTo>
                    <a:pt x="82" y="23"/>
                    <a:pt x="94" y="0"/>
                    <a:pt x="117" y="0"/>
                  </a:cubicBezTo>
                  <a:close/>
                </a:path>
              </a:pathLst>
            </a:custGeom>
            <a:grpFill/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1947893" y="2067439"/>
              <a:ext cx="268825" cy="214805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54" y="10"/>
                </a:cxn>
                <a:cxn ang="0">
                  <a:pos x="0" y="45"/>
                </a:cxn>
                <a:cxn ang="0">
                  <a:pos x="4" y="22"/>
                </a:cxn>
                <a:cxn ang="0">
                  <a:pos x="29" y="5"/>
                </a:cxn>
                <a:cxn ang="0">
                  <a:pos x="51" y="0"/>
                </a:cxn>
              </a:cxnLst>
              <a:rect l="0" t="0" r="r" b="b"/>
              <a:pathLst>
                <a:path w="54" h="45">
                  <a:moveTo>
                    <a:pt x="51" y="0"/>
                  </a:moveTo>
                  <a:cubicBezTo>
                    <a:pt x="52" y="4"/>
                    <a:pt x="53" y="7"/>
                    <a:pt x="54" y="10"/>
                  </a:cubicBezTo>
                  <a:cubicBezTo>
                    <a:pt x="27" y="8"/>
                    <a:pt x="12" y="29"/>
                    <a:pt x="0" y="45"/>
                  </a:cubicBezTo>
                  <a:cubicBezTo>
                    <a:pt x="5" y="38"/>
                    <a:pt x="4" y="27"/>
                    <a:pt x="4" y="22"/>
                  </a:cubicBezTo>
                  <a:cubicBezTo>
                    <a:pt x="10" y="15"/>
                    <a:pt x="20" y="9"/>
                    <a:pt x="29" y="5"/>
                  </a:cubicBezTo>
                  <a:cubicBezTo>
                    <a:pt x="37" y="2"/>
                    <a:pt x="46" y="1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318" y="892733"/>
            <a:ext cx="2897816" cy="104057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58" y="2156699"/>
            <a:ext cx="2481287" cy="2426418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604264" y="5409929"/>
            <a:ext cx="198600" cy="198600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23486" y="4929220"/>
            <a:ext cx="327959" cy="32795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7436" y="4564751"/>
            <a:ext cx="581177" cy="581177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82869" y="3853002"/>
            <a:ext cx="301179" cy="30117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TextBox 98"/>
          <p:cNvSpPr txBox="1"/>
          <p:nvPr/>
        </p:nvSpPr>
        <p:spPr>
          <a:xfrm>
            <a:off x="2895643" y="1435956"/>
            <a:ext cx="1591945" cy="3491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00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2</a:t>
            </a:r>
            <a:endParaRPr lang="en-US" altLang="zh-CN" sz="221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4659227" y="2693851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程序描述</a:t>
            </a:r>
            <a:endParaRPr lang="zh-CN" altLang="en-US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endParaRPr lang="zh-CN" altLang="en-US" sz="48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文本框 10"/>
          <p:cNvSpPr txBox="1"/>
          <p:nvPr/>
        </p:nvSpPr>
        <p:spPr>
          <a:xfrm>
            <a:off x="4658995" y="3348355"/>
            <a:ext cx="2659380" cy="354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HIPO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endParaRPr lang="en-US" altLang="zh-CN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、功能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IPO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endParaRPr lang="en-US" altLang="zh-CN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、性能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、输入项目（数据库设计）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6.HIPO</a:t>
            </a:r>
            <a:r>
              <a:rPr lang="zh-CN" altLang="en-US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endParaRPr lang="zh-CN" altLang="en-US" sz="2135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245823" y="3109349"/>
            <a:ext cx="521119" cy="521119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656073" y="5145899"/>
            <a:ext cx="444111" cy="444111"/>
          </a:xfrm>
          <a:prstGeom prst="ellipse">
            <a:avLst/>
          </a:prstGeom>
          <a:blipFill dpi="0" rotWithShape="1">
            <a:blip r:embed="rId2"/>
            <a:srcRect/>
            <a:stretch>
              <a:fillRect b="-4000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9475" y="3348355"/>
            <a:ext cx="27279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7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、界面设计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8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、关键算法设计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9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、程序逻辑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10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</a:t>
            </a:r>
            <a:r>
              <a:rPr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接口</a:t>
            </a:r>
            <a:endParaRPr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11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、限制条件</a:t>
            </a:r>
            <a:endPara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12.测试要点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bldLvl="0" animBg="1"/>
      <p:bldP spid="31" grpId="2" bldLvl="0" animBg="1"/>
      <p:bldP spid="32" grpId="0" bldLvl="0" animBg="1"/>
      <p:bldP spid="32" grpId="1" bldLvl="0" animBg="1"/>
      <p:bldP spid="32" grpId="2" bldLvl="0" animBg="1"/>
      <p:bldP spid="33" grpId="0" bldLvl="0" animBg="1"/>
      <p:bldP spid="33" grpId="1" bldLvl="0" animBg="1"/>
      <p:bldP spid="33" grpId="2" bldLvl="0" animBg="1"/>
      <p:bldP spid="34" grpId="0" bldLvl="0" animBg="1"/>
      <p:bldP spid="34" grpId="1" bldLvl="0" animBg="1"/>
      <p:bldP spid="34" grpId="2" bldLvl="0" animBg="1"/>
      <p:bldP spid="35" grpId="0"/>
      <p:bldP spid="36" grpId="0"/>
      <p:bldP spid="37" grpId="0"/>
      <p:bldP spid="38" grpId="0" bldLvl="0" animBg="1"/>
      <p:bldP spid="4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-29497" y="-29497"/>
            <a:ext cx="4012780" cy="3834581"/>
            <a:chOff x="-29497" y="-29497"/>
            <a:chExt cx="4012780" cy="3834581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323143" y="340453"/>
              <a:ext cx="36601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——HIPO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14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468755"/>
            <a:ext cx="10225405" cy="4236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-29497" y="-29497"/>
            <a:ext cx="3600665" cy="3834581"/>
            <a:chOff x="-29497" y="-29497"/>
            <a:chExt cx="3600665" cy="383458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323143" y="340453"/>
              <a:ext cx="324802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功能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0290" y="1315720"/>
            <a:ext cx="1085215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</a:t>
            </a:r>
            <a:r>
              <a:rPr lang="zh-CN" altLang="en-US" sz="2000"/>
              <a:t>、实现用户</a:t>
            </a:r>
            <a:r>
              <a:rPr lang="zh-CN" altLang="en-US" sz="2000"/>
              <a:t>自由地搜索、下载、删除文件。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、实现用户</a:t>
            </a:r>
            <a:r>
              <a:rPr lang="zh-CN" altLang="en-US" sz="2000"/>
              <a:t>登陆、注册功能。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3</a:t>
            </a:r>
            <a:r>
              <a:rPr lang="zh-CN" altLang="en-US" sz="2000"/>
              <a:t>、实现云盘文件是否共享（及其他用户是否能看见</a:t>
            </a:r>
            <a:r>
              <a:rPr lang="zh-CN" altLang="en-US" sz="2000"/>
              <a:t>）。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4</a:t>
            </a:r>
            <a:r>
              <a:rPr lang="zh-CN" altLang="en-US" sz="2000"/>
              <a:t>、实现vip用户与普通用户的区分，差别是能上传的单个文件的大小的限制及总的上传文件限制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5</a:t>
            </a:r>
            <a:r>
              <a:rPr lang="zh-CN" altLang="en-US" sz="2000"/>
              <a:t>、实现个人</a:t>
            </a:r>
            <a:r>
              <a:rPr lang="zh-CN" altLang="en-US" sz="2000"/>
              <a:t>文件搜索功能，以及分页功能。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6</a:t>
            </a:r>
            <a:r>
              <a:rPr lang="zh-CN" altLang="en-US" sz="2000"/>
              <a:t>、实现可以创建小组，并上传文件到小组文件夹</a:t>
            </a:r>
            <a:r>
              <a:rPr lang="zh-CN" altLang="en-US" sz="2000"/>
              <a:t>功能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7</a:t>
            </a:r>
            <a:r>
              <a:rPr lang="zh-CN" altLang="en-US" sz="2000"/>
              <a:t>、实现可以发链接以及一个邀请码给已注册用户的人，该</a:t>
            </a:r>
            <a:r>
              <a:rPr lang="zh-CN" altLang="en-US" sz="2000"/>
              <a:t>用户输入邀请码就可以查看这个文件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8</a:t>
            </a:r>
            <a:r>
              <a:rPr lang="zh-CN" altLang="en-US" sz="2000"/>
              <a:t>、</a:t>
            </a:r>
            <a:r>
              <a:rPr lang="zh-CN" altLang="en-US" sz="2000"/>
              <a:t>实现管理员可以看所有用户的所有文件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-29497" y="-29497"/>
            <a:ext cx="3807675" cy="3834581"/>
            <a:chOff x="-29497" y="-29497"/>
            <a:chExt cx="3807675" cy="383458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323143" y="340453"/>
              <a:ext cx="34550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——IPO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1245" y="1497965"/>
            <a:ext cx="53492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、“注册模块”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、“登陆模块</a:t>
            </a:r>
            <a:r>
              <a:rPr lang="en-US" altLang="zh-CN" sz="2400"/>
              <a:t>”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、“文件上传模块”</a:t>
            </a:r>
            <a:endParaRPr lang="zh-CN" altLang="en-US" sz="2400"/>
          </a:p>
          <a:p>
            <a:r>
              <a:rPr lang="en-US" altLang="zh-CN" sz="2400"/>
              <a:t>4</a:t>
            </a:r>
            <a:r>
              <a:rPr lang="zh-CN" altLang="en-US" sz="2400"/>
              <a:t>、“文件下载”模块</a:t>
            </a:r>
            <a:endParaRPr lang="zh-CN" altLang="en-US" sz="2400"/>
          </a:p>
          <a:p>
            <a:r>
              <a:rPr lang="en-US" altLang="zh-CN" sz="2400"/>
              <a:t>5</a:t>
            </a:r>
            <a:r>
              <a:rPr lang="zh-CN" altLang="en-US" sz="2400"/>
              <a:t>、“查询文件模块”</a:t>
            </a:r>
            <a:endParaRPr lang="zh-CN" altLang="en-US" sz="2400"/>
          </a:p>
          <a:p>
            <a:r>
              <a:rPr lang="en-US" altLang="zh-CN" sz="2400"/>
              <a:t>6</a:t>
            </a:r>
            <a:r>
              <a:rPr lang="zh-CN" altLang="en-US" sz="2400"/>
              <a:t>、“删除文件模块”</a:t>
            </a:r>
            <a:endParaRPr lang="zh-CN" altLang="en-US" sz="2400"/>
          </a:p>
          <a:p>
            <a:r>
              <a:rPr lang="en-US" altLang="zh-CN" sz="2400"/>
              <a:t>7</a:t>
            </a:r>
            <a:r>
              <a:rPr lang="zh-CN" altLang="en-US" sz="2400"/>
              <a:t>、“改变文件状态模块”</a:t>
            </a:r>
            <a:endParaRPr lang="zh-CN" altLang="en-US" sz="2400"/>
          </a:p>
          <a:p>
            <a:r>
              <a:rPr lang="en-US" altLang="zh-CN" sz="2400"/>
              <a:t>8</a:t>
            </a:r>
            <a:r>
              <a:rPr lang="zh-CN" altLang="en-US" sz="2400"/>
              <a:t>、“将链接发送给其他</a:t>
            </a:r>
            <a:r>
              <a:rPr lang="zh-CN" altLang="en-US" sz="2400"/>
              <a:t>用户文件模块”</a:t>
            </a:r>
            <a:endParaRPr lang="zh-CN" altLang="en-US" sz="2400"/>
          </a:p>
          <a:p>
            <a:r>
              <a:rPr lang="en-US" altLang="zh-CN" sz="2400"/>
              <a:t>9</a:t>
            </a:r>
            <a:r>
              <a:rPr lang="zh-CN" altLang="en-US" sz="2400"/>
              <a:t>、“小组模块”</a:t>
            </a:r>
            <a:endParaRPr lang="zh-CN" altLang="en-US" sz="2400"/>
          </a:p>
          <a:p>
            <a:r>
              <a:rPr lang="en-US" altLang="zh-CN" sz="2400"/>
              <a:t>10</a:t>
            </a:r>
            <a:r>
              <a:rPr lang="zh-CN" altLang="en-US" sz="2400"/>
              <a:t>、“管理员模块”</a:t>
            </a:r>
            <a:endParaRPr lang="zh-CN" altLang="en-US" sz="2400"/>
          </a:p>
          <a:p>
            <a:r>
              <a:rPr lang="en-US" altLang="zh-CN" sz="2400"/>
              <a:t>11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“文件搜索</a:t>
            </a:r>
            <a:r>
              <a:rPr lang="zh-CN" altLang="en-US" sz="2400">
                <a:sym typeface="+mn-ea"/>
              </a:rPr>
              <a:t>模块”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12</a:t>
            </a:r>
            <a:r>
              <a:rPr lang="zh-CN" altLang="en-US" sz="2400">
                <a:sym typeface="+mn-ea"/>
              </a:rPr>
              <a:t>、</a:t>
            </a:r>
            <a:r>
              <a:rPr lang="zh-CN" altLang="en-US" sz="2400">
                <a:sym typeface="+mn-ea"/>
              </a:rPr>
              <a:t>“文件分页</a:t>
            </a:r>
            <a:r>
              <a:rPr lang="zh-CN" altLang="en-US" sz="2400">
                <a:sym typeface="+mn-ea"/>
              </a:rPr>
              <a:t>模块”</a:t>
            </a:r>
            <a:endParaRPr lang="en-US" altLang="zh-CN" sz="2400"/>
          </a:p>
          <a:p>
            <a:endParaRPr lang="en-US" altLang="zh-CN" sz="2400"/>
          </a:p>
        </p:txBody>
      </p:sp>
      <p:pic>
        <p:nvPicPr>
          <p:cNvPr id="3" name="图片 43" descr="C:\Users\asus\AppData\Local\Temp\ksohtml\wps2466.t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644005" y="1619885"/>
            <a:ext cx="5191125" cy="326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3010</Words>
  <Application>WPS 演示</Application>
  <PresentationFormat>宽屏</PresentationFormat>
  <Paragraphs>386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宋体</vt:lpstr>
      <vt:lpstr>Wingdings</vt:lpstr>
      <vt:lpstr>方正兰亭粗黑简体</vt:lpstr>
      <vt:lpstr>造字工房悦黑演示版细体</vt:lpstr>
      <vt:lpstr>Impact</vt:lpstr>
      <vt:lpstr>华文细黑</vt:lpstr>
      <vt:lpstr>微软雅黑</vt:lpstr>
      <vt:lpstr>Times New Roman</vt:lpstr>
      <vt:lpstr>方正风雅宋简体</vt:lpstr>
      <vt:lpstr>等线</vt:lpstr>
      <vt:lpstr>Arial Rounded MT Bold</vt:lpstr>
      <vt:lpstr>Calibri</vt:lpstr>
      <vt:lpstr>黑体</vt:lpstr>
      <vt:lpstr>Arial Unicode MS</vt:lpstr>
      <vt:lpstr>Calibri Light</vt:lpstr>
      <vt:lpstr>华文新魏</vt:lpstr>
      <vt:lpstr>华文行楷</vt:lpstr>
      <vt:lpstr>叶根友毛笔行书2.0版</vt:lpstr>
      <vt:lpstr>Office 主题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WPS_1521971531</cp:lastModifiedBy>
  <cp:revision>76</cp:revision>
  <dcterms:created xsi:type="dcterms:W3CDTF">2016-07-01T06:29:00Z</dcterms:created>
  <dcterms:modified xsi:type="dcterms:W3CDTF">2018-05-20T04:09:46Z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